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wdp" ContentType="image/vnd.ms-photo"/>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43"/>
  </p:notesMasterIdLst>
  <p:sldIdLst>
    <p:sldId id="423" r:id="rId2"/>
    <p:sldId id="456" r:id="rId3"/>
    <p:sldId id="457" r:id="rId4"/>
    <p:sldId id="458" r:id="rId5"/>
    <p:sldId id="459" r:id="rId6"/>
    <p:sldId id="460" r:id="rId7"/>
    <p:sldId id="461" r:id="rId8"/>
    <p:sldId id="462" r:id="rId9"/>
    <p:sldId id="463" r:id="rId10"/>
    <p:sldId id="464" r:id="rId11"/>
    <p:sldId id="465" r:id="rId12"/>
    <p:sldId id="466" r:id="rId13"/>
    <p:sldId id="467" r:id="rId14"/>
    <p:sldId id="504" r:id="rId15"/>
    <p:sldId id="505" r:id="rId16"/>
    <p:sldId id="506" r:id="rId17"/>
    <p:sldId id="507" r:id="rId18"/>
    <p:sldId id="508" r:id="rId19"/>
    <p:sldId id="509" r:id="rId20"/>
    <p:sldId id="510" r:id="rId21"/>
    <p:sldId id="477" r:id="rId22"/>
    <p:sldId id="478" r:id="rId23"/>
    <p:sldId id="479" r:id="rId24"/>
    <p:sldId id="480" r:id="rId25"/>
    <p:sldId id="481" r:id="rId26"/>
    <p:sldId id="482" r:id="rId27"/>
    <p:sldId id="561" r:id="rId28"/>
    <p:sldId id="562" r:id="rId29"/>
    <p:sldId id="563" r:id="rId30"/>
    <p:sldId id="564" r:id="rId31"/>
    <p:sldId id="565" r:id="rId32"/>
    <p:sldId id="566" r:id="rId33"/>
    <p:sldId id="567" r:id="rId34"/>
    <p:sldId id="568" r:id="rId35"/>
    <p:sldId id="569" r:id="rId36"/>
    <p:sldId id="570" r:id="rId37"/>
    <p:sldId id="571" r:id="rId38"/>
    <p:sldId id="572" r:id="rId39"/>
    <p:sldId id="575" r:id="rId40"/>
    <p:sldId id="576" r:id="rId41"/>
    <p:sldId id="574" r:id="rId4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6FFF1"/>
    <a:srgbClr val="FB76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5681" autoAdjust="0"/>
  </p:normalViewPr>
  <p:slideViewPr>
    <p:cSldViewPr snapToGrid="0" snapToObjects="1">
      <p:cViewPr varScale="1">
        <p:scale>
          <a:sx n="87" d="100"/>
          <a:sy n="87" d="100"/>
        </p:scale>
        <p:origin x="-752" y="-10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viewProps" Target="viewProps.xml"/><Relationship Id="rId47" Type="http://schemas.openxmlformats.org/officeDocument/2006/relationships/theme" Target="theme/theme1.xml"/><Relationship Id="rId48"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notesMaster" Target="notesMasters/notesMaster1.xml"/><Relationship Id="rId44" Type="http://schemas.openxmlformats.org/officeDocument/2006/relationships/printerSettings" Target="printerSettings/printerSettings1.bin"/><Relationship Id="rId4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39668BF-7BAD-684E-9A29-7B754B25BF1B}" type="datetimeFigureOut">
              <a:rPr lang="en-US" smtClean="0"/>
              <a:t>4/11/16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88ABB99-1A8D-C149-96DD-FD9847B03E4B}" type="slidenum">
              <a:rPr lang="en-US" smtClean="0"/>
              <a:t>‹#›</a:t>
            </a:fld>
            <a:endParaRPr lang="en-US"/>
          </a:p>
        </p:txBody>
      </p:sp>
    </p:spTree>
    <p:extLst>
      <p:ext uri="{BB962C8B-B14F-4D97-AF65-F5344CB8AC3E}">
        <p14:creationId xmlns:p14="http://schemas.microsoft.com/office/powerpoint/2010/main" val="76989064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8ABB99-1A8D-C149-96DD-FD9847B03E4B}" type="slidenum">
              <a:rPr lang="en-US" smtClean="0"/>
              <a:t>2</a:t>
            </a:fld>
            <a:endParaRPr lang="en-US"/>
          </a:p>
        </p:txBody>
      </p:sp>
    </p:spTree>
    <p:extLst>
      <p:ext uri="{BB962C8B-B14F-4D97-AF65-F5344CB8AC3E}">
        <p14:creationId xmlns:p14="http://schemas.microsoft.com/office/powerpoint/2010/main" val="16329406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8ABB99-1A8D-C149-96DD-FD9847B03E4B}" type="slidenum">
              <a:rPr lang="en-US" smtClean="0"/>
              <a:t>21</a:t>
            </a:fld>
            <a:endParaRPr lang="en-US"/>
          </a:p>
        </p:txBody>
      </p:sp>
    </p:spTree>
    <p:extLst>
      <p:ext uri="{BB962C8B-B14F-4D97-AF65-F5344CB8AC3E}">
        <p14:creationId xmlns:p14="http://schemas.microsoft.com/office/powerpoint/2010/main" val="41587009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8ABB99-1A8D-C149-96DD-FD9847B03E4B}" type="slidenum">
              <a:rPr lang="en-US" smtClean="0"/>
              <a:pPr/>
              <a:t>29</a:t>
            </a:fld>
            <a:endParaRPr lang="en-US"/>
          </a:p>
        </p:txBody>
      </p:sp>
    </p:spTree>
    <p:extLst>
      <p:ext uri="{BB962C8B-B14F-4D97-AF65-F5344CB8AC3E}">
        <p14:creationId xmlns:p14="http://schemas.microsoft.com/office/powerpoint/2010/main" val="16329406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8ABB99-1A8D-C149-96DD-FD9847B03E4B}" type="slidenum">
              <a:rPr lang="en-US" smtClean="0"/>
              <a:pPr/>
              <a:t>39</a:t>
            </a:fld>
            <a:endParaRPr lang="en-US"/>
          </a:p>
        </p:txBody>
      </p:sp>
    </p:spTree>
    <p:extLst>
      <p:ext uri="{BB962C8B-B14F-4D97-AF65-F5344CB8AC3E}">
        <p14:creationId xmlns:p14="http://schemas.microsoft.com/office/powerpoint/2010/main" val="16329406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800600" y="4624668"/>
            <a:ext cx="4038600" cy="933450"/>
          </a:xfrm>
        </p:spPr>
        <p:txBody>
          <a:bodyPr>
            <a:normAutofit/>
          </a:bodyPr>
          <a:lstStyle>
            <a:lvl1pPr>
              <a:defRPr sz="2800"/>
            </a:lvl1pPr>
          </a:lstStyle>
          <a:p>
            <a:r>
              <a:rPr lang="en-US"/>
              <a:t>Click to edit Master title style</a:t>
            </a:r>
            <a:endParaRPr/>
          </a:p>
        </p:txBody>
      </p:sp>
      <p:sp>
        <p:nvSpPr>
          <p:cNvPr id="3" name="Subtitle 2"/>
          <p:cNvSpPr>
            <a:spLocks noGrp="1"/>
          </p:cNvSpPr>
          <p:nvPr>
            <p:ph type="subTitle" idx="1"/>
          </p:nvPr>
        </p:nvSpPr>
        <p:spPr>
          <a:xfrm>
            <a:off x="4800600" y="5562599"/>
            <a:ext cx="4038600" cy="748553"/>
          </a:xfrm>
        </p:spPr>
        <p:txBody>
          <a:bodyPr>
            <a:normAutofit/>
          </a:bodyPr>
          <a:lstStyle>
            <a:lvl1pPr marL="0" indent="0" algn="l">
              <a:spcBef>
                <a:spcPts val="300"/>
              </a:spcBef>
              <a:buNone/>
              <a:defRPr sz="1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a:p>
        </p:txBody>
      </p:sp>
      <p:sp>
        <p:nvSpPr>
          <p:cNvPr id="4" name="Date Placeholder 3"/>
          <p:cNvSpPr>
            <a:spLocks noGrp="1"/>
          </p:cNvSpPr>
          <p:nvPr>
            <p:ph type="dt" sz="half" idx="10"/>
          </p:nvPr>
        </p:nvSpPr>
        <p:spPr>
          <a:xfrm>
            <a:off x="4800600" y="6425640"/>
            <a:ext cx="1232647" cy="365125"/>
          </a:xfrm>
        </p:spPr>
        <p:txBody>
          <a:bodyPr/>
          <a:lstStyle>
            <a:lvl1pPr algn="l">
              <a:defRPr/>
            </a:lvl1pPr>
          </a:lstStyle>
          <a:p>
            <a:fld id="{6E39C043-05BC-984D-B00A-4DB4E5D38E03}" type="datetimeFigureOut">
              <a:rPr lang="en-US" smtClean="0"/>
              <a:t>4/11/16</a:t>
            </a:fld>
            <a:endParaRPr lang="en-US"/>
          </a:p>
        </p:txBody>
      </p:sp>
      <p:sp>
        <p:nvSpPr>
          <p:cNvPr id="5" name="Footer Placeholder 4"/>
          <p:cNvSpPr>
            <a:spLocks noGrp="1"/>
          </p:cNvSpPr>
          <p:nvPr>
            <p:ph type="ftr" sz="quarter" idx="11"/>
          </p:nvPr>
        </p:nvSpPr>
        <p:spPr>
          <a:xfrm>
            <a:off x="6311153" y="6425640"/>
            <a:ext cx="2617694" cy="365125"/>
          </a:xfrm>
        </p:spPr>
        <p:txBody>
          <a:bodyPr/>
          <a:lstStyle>
            <a:lvl1pPr algn="r">
              <a:defRPr/>
            </a:lvl1pPr>
          </a:lstStyle>
          <a:p>
            <a:endParaRPr lang="en-US"/>
          </a:p>
        </p:txBody>
      </p:sp>
      <p:sp>
        <p:nvSpPr>
          <p:cNvPr id="7" name="Rectangle 6"/>
          <p:cNvSpPr/>
          <p:nvPr/>
        </p:nvSpPr>
        <p:spPr>
          <a:xfrm>
            <a:off x="282575" y="228600"/>
            <a:ext cx="4235450" cy="4187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8" name="Rectangle 7"/>
          <p:cNvSpPr/>
          <p:nvPr/>
        </p:nvSpPr>
        <p:spPr>
          <a:xfrm>
            <a:off x="6802438" y="228600"/>
            <a:ext cx="2057400" cy="20391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a:off x="4624388" y="2377440"/>
            <a:ext cx="2057400" cy="20391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15" name="TextBox 14"/>
          <p:cNvSpPr txBox="1"/>
          <p:nvPr/>
        </p:nvSpPr>
        <p:spPr>
          <a:xfrm>
            <a:off x="424891" y="174812"/>
            <a:ext cx="413309" cy="830997"/>
          </a:xfrm>
          <a:prstGeom prst="rect">
            <a:avLst/>
          </a:prstGeom>
          <a:noFill/>
        </p:spPr>
        <p:txBody>
          <a:bodyPr wrap="square" lIns="0" tIns="0" rIns="0" bIns="0" rtlCol="0">
            <a:spAutoFit/>
          </a:bodyPr>
          <a:lstStyle/>
          <a:p>
            <a:r>
              <a:rPr sz="5400" b="1">
                <a:solidFill>
                  <a:schemeClr val="accent1">
                    <a:lumMod val="60000"/>
                    <a:lumOff val="40000"/>
                  </a:schemeClr>
                </a:solidFill>
              </a:rPr>
              <a:t>+</a:t>
            </a:r>
          </a:p>
        </p:txBody>
      </p:sp>
      <p:sp>
        <p:nvSpPr>
          <p:cNvPr id="11" name="Rectangle 10"/>
          <p:cNvSpPr/>
          <p:nvPr/>
        </p:nvSpPr>
        <p:spPr>
          <a:xfrm>
            <a:off x="4624388" y="228600"/>
            <a:ext cx="2057400" cy="203911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p:nvSpPr>
        <p:spPr>
          <a:xfrm>
            <a:off x="6802438" y="2377440"/>
            <a:ext cx="2057400" cy="203911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4 Content">
    <p:spTree>
      <p:nvGrpSpPr>
        <p:cNvPr id="1" name=""/>
        <p:cNvGrpSpPr/>
        <p:nvPr/>
      </p:nvGrpSpPr>
      <p:grpSpPr>
        <a:xfrm>
          <a:off x="0" y="0"/>
          <a:ext cx="0" cy="0"/>
          <a:chOff x="0" y="0"/>
          <a:chExt cx="0" cy="0"/>
        </a:xfrm>
      </p:grpSpPr>
      <p:sp>
        <p:nvSpPr>
          <p:cNvPr id="8" name="Rectangle 7"/>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TextBox 9"/>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2" name="Title 1"/>
          <p:cNvSpPr>
            <a:spLocks noGrp="1"/>
          </p:cNvSpPr>
          <p:nvPr>
            <p:ph type="title"/>
          </p:nvPr>
        </p:nvSpPr>
        <p:spPr/>
        <p:txBody>
          <a:bodyPr/>
          <a:lstStyle/>
          <a:p>
            <a:r>
              <a:rPr lang="en-US"/>
              <a:t>Click to edit Master title style</a:t>
            </a:r>
            <a:endParaRPr/>
          </a:p>
        </p:txBody>
      </p:sp>
      <p:sp>
        <p:nvSpPr>
          <p:cNvPr id="5" name="Date Placeholder 4"/>
          <p:cNvSpPr>
            <a:spLocks noGrp="1"/>
          </p:cNvSpPr>
          <p:nvPr>
            <p:ph type="dt" sz="half" idx="10"/>
          </p:nvPr>
        </p:nvSpPr>
        <p:spPr/>
        <p:txBody>
          <a:bodyPr/>
          <a:lstStyle/>
          <a:p>
            <a:fld id="{6E39C043-05BC-984D-B00A-4DB4E5D38E03}" type="datetimeFigureOut">
              <a:rPr lang="en-US" smtClean="0"/>
              <a:t>4/11/16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560C9C-2EFA-F54B-A3A4-5B6436824CF9}" type="slidenum">
              <a:rPr lang="en-US" smtClean="0"/>
              <a:t>‹#›</a:t>
            </a:fld>
            <a:endParaRPr lang="en-US"/>
          </a:p>
        </p:txBody>
      </p:sp>
      <p:sp>
        <p:nvSpPr>
          <p:cNvPr id="12" name="Content Placeholder 2"/>
          <p:cNvSpPr>
            <a:spLocks noGrp="1"/>
          </p:cNvSpPr>
          <p:nvPr>
            <p:ph sz="half" idx="17"/>
          </p:nvPr>
        </p:nvSpPr>
        <p:spPr>
          <a:xfrm>
            <a:off x="502920" y="1985963"/>
            <a:ext cx="3657413"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4" name="Content Placeholder 2"/>
          <p:cNvSpPr>
            <a:spLocks noGrp="1"/>
          </p:cNvSpPr>
          <p:nvPr>
            <p:ph sz="half" idx="18"/>
          </p:nvPr>
        </p:nvSpPr>
        <p:spPr>
          <a:xfrm>
            <a:off x="502920" y="4164965"/>
            <a:ext cx="3657413"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5" name="Content Placeholder 2"/>
          <p:cNvSpPr>
            <a:spLocks noGrp="1"/>
          </p:cNvSpPr>
          <p:nvPr>
            <p:ph sz="half" idx="1"/>
          </p:nvPr>
        </p:nvSpPr>
        <p:spPr>
          <a:xfrm>
            <a:off x="4410075" y="1985963"/>
            <a:ext cx="3657600"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6" name="Content Placeholder 2"/>
          <p:cNvSpPr>
            <a:spLocks noGrp="1"/>
          </p:cNvSpPr>
          <p:nvPr>
            <p:ph sz="half" idx="16"/>
          </p:nvPr>
        </p:nvSpPr>
        <p:spPr>
          <a:xfrm>
            <a:off x="4410075" y="4169664"/>
            <a:ext cx="3657600"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6" name="Rectangle 5"/>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8" name="TextBox 7"/>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fld id="{6E39C043-05BC-984D-B00A-4DB4E5D38E03}" type="datetimeFigureOut">
              <a:rPr lang="en-US" smtClean="0"/>
              <a:t>4/11/16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4560C9C-2EFA-F54B-A3A4-5B6436824CF9}"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5" name="Rectangle 4"/>
          <p:cNvSpPr/>
          <p:nvPr/>
        </p:nvSpPr>
        <p:spPr>
          <a:xfrm>
            <a:off x="8166847" y="282573"/>
            <a:ext cx="685800" cy="3022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Date Placeholder 1"/>
          <p:cNvSpPr>
            <a:spLocks noGrp="1"/>
          </p:cNvSpPr>
          <p:nvPr>
            <p:ph type="dt" sz="half" idx="10"/>
          </p:nvPr>
        </p:nvSpPr>
        <p:spPr/>
        <p:txBody>
          <a:bodyPr/>
          <a:lstStyle/>
          <a:p>
            <a:fld id="{6E39C043-05BC-984D-B00A-4DB4E5D38E03}" type="datetimeFigureOut">
              <a:rPr lang="en-US" smtClean="0"/>
              <a:t>4/11/16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4560C9C-2EFA-F54B-A3A4-5B6436824CF9}"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282575" y="228600"/>
            <a:ext cx="3451225" cy="63452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380555" y="2571750"/>
            <a:ext cx="3255264" cy="1162050"/>
          </a:xfrm>
        </p:spPr>
        <p:txBody>
          <a:bodyPr anchor="b">
            <a:normAutofit/>
          </a:bodyPr>
          <a:lstStyle>
            <a:lvl1pPr algn="l">
              <a:defRPr sz="2600" b="0">
                <a:solidFill>
                  <a:schemeClr val="bg1"/>
                </a:solidFill>
              </a:defRPr>
            </a:lvl1pPr>
          </a:lstStyle>
          <a:p>
            <a:r>
              <a:rPr lang="en-US"/>
              <a:t>Click to edit Master title style</a:t>
            </a:r>
            <a:endParaRPr dirty="0"/>
          </a:p>
        </p:txBody>
      </p:sp>
      <p:sp>
        <p:nvSpPr>
          <p:cNvPr id="3" name="Content Placeholder 2"/>
          <p:cNvSpPr>
            <a:spLocks noGrp="1"/>
          </p:cNvSpPr>
          <p:nvPr>
            <p:ph idx="1"/>
          </p:nvPr>
        </p:nvSpPr>
        <p:spPr>
          <a:xfrm>
            <a:off x="4168775" y="273050"/>
            <a:ext cx="4597399" cy="5853113"/>
          </a:xfrm>
        </p:spPr>
        <p:txBody>
          <a:bodyPr>
            <a:normAutofit/>
          </a:bodyPr>
          <a:lstStyle>
            <a:lvl1pPr>
              <a:defRPr sz="1800"/>
            </a:lvl1pPr>
            <a:lvl2pPr>
              <a:defRPr sz="18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Text Placeholder 3"/>
          <p:cNvSpPr>
            <a:spLocks noGrp="1"/>
          </p:cNvSpPr>
          <p:nvPr>
            <p:ph type="body" sz="half" idx="2"/>
          </p:nvPr>
        </p:nvSpPr>
        <p:spPr>
          <a:xfrm>
            <a:off x="381093" y="3733800"/>
            <a:ext cx="3255264" cy="2392363"/>
          </a:xfrm>
        </p:spPr>
        <p:txBody>
          <a:bodyPr/>
          <a:lstStyle>
            <a:lvl1pPr marL="0" indent="0">
              <a:spcBef>
                <a:spcPts val="600"/>
              </a:spcBef>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7391399" y="6423585"/>
            <a:ext cx="1537447" cy="365125"/>
          </a:xfrm>
        </p:spPr>
        <p:txBody>
          <a:bodyPr/>
          <a:lstStyle/>
          <a:p>
            <a:fld id="{6E39C043-05BC-984D-B00A-4DB4E5D38E03}" type="datetimeFigureOut">
              <a:rPr lang="en-US" smtClean="0"/>
              <a:t>4/11/16</a:t>
            </a:fld>
            <a:endParaRPr lang="en-US"/>
          </a:p>
        </p:txBody>
      </p:sp>
      <p:sp>
        <p:nvSpPr>
          <p:cNvPr id="6" name="Footer Placeholder 5"/>
          <p:cNvSpPr>
            <a:spLocks noGrp="1"/>
          </p:cNvSpPr>
          <p:nvPr>
            <p:ph type="ftr" sz="quarter" idx="11"/>
          </p:nvPr>
        </p:nvSpPr>
        <p:spPr>
          <a:xfrm>
            <a:off x="3859305" y="6423585"/>
            <a:ext cx="3316941" cy="365125"/>
          </a:xfrm>
        </p:spPr>
        <p:txBody>
          <a:bodyPr/>
          <a:lstStyle/>
          <a:p>
            <a:endParaRPr lang="en-US"/>
          </a:p>
        </p:txBody>
      </p:sp>
      <p:sp>
        <p:nvSpPr>
          <p:cNvPr id="9" name="TextBox 8"/>
          <p:cNvSpPr txBox="1"/>
          <p:nvPr/>
        </p:nvSpPr>
        <p:spPr>
          <a:xfrm>
            <a:off x="424891" y="174812"/>
            <a:ext cx="413309" cy="830997"/>
          </a:xfrm>
          <a:prstGeom prst="rect">
            <a:avLst/>
          </a:prstGeom>
          <a:noFill/>
        </p:spPr>
        <p:txBody>
          <a:bodyPr wrap="square" lIns="0" tIns="0" rIns="0" bIns="0" rtlCol="0">
            <a:spAutoFit/>
          </a:bodyPr>
          <a:lstStyle/>
          <a:p>
            <a:r>
              <a:rPr sz="5400" b="1">
                <a:solidFill>
                  <a:schemeClr val="accent1">
                    <a:lumMod val="60000"/>
                    <a:lumOff val="40000"/>
                  </a:schemeClr>
                </a:solidFil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8166847" y="282573"/>
            <a:ext cx="685800" cy="3022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4169404" y="3124200"/>
            <a:ext cx="3898272" cy="871538"/>
          </a:xfrm>
        </p:spPr>
        <p:txBody>
          <a:bodyPr anchor="b">
            <a:normAutofit/>
          </a:bodyPr>
          <a:lstStyle>
            <a:lvl1pPr algn="l">
              <a:defRPr sz="2600" b="0"/>
            </a:lvl1pPr>
          </a:lstStyle>
          <a:p>
            <a:r>
              <a:rPr lang="en-US"/>
              <a:t>Click to edit Master title style</a:t>
            </a:r>
            <a:endParaRPr/>
          </a:p>
        </p:txBody>
      </p:sp>
      <p:sp>
        <p:nvSpPr>
          <p:cNvPr id="3" name="Picture Placeholder 2"/>
          <p:cNvSpPr>
            <a:spLocks noGrp="1"/>
          </p:cNvSpPr>
          <p:nvPr>
            <p:ph type="pic" idx="1"/>
          </p:nvPr>
        </p:nvSpPr>
        <p:spPr>
          <a:xfrm>
            <a:off x="277906" y="228600"/>
            <a:ext cx="3460658" cy="634523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a:p>
        </p:txBody>
      </p:sp>
      <p:sp>
        <p:nvSpPr>
          <p:cNvPr id="4" name="Text Placeholder 3"/>
          <p:cNvSpPr>
            <a:spLocks noGrp="1"/>
          </p:cNvSpPr>
          <p:nvPr>
            <p:ph type="body" sz="half" idx="2"/>
          </p:nvPr>
        </p:nvSpPr>
        <p:spPr>
          <a:xfrm>
            <a:off x="4169404" y="3995737"/>
            <a:ext cx="3898272" cy="2147888"/>
          </a:xfrm>
        </p:spPr>
        <p:txBody>
          <a:bodyPr/>
          <a:lstStyle>
            <a:lvl1pPr marL="0" indent="0">
              <a:spcBef>
                <a:spcPts val="60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7391399" y="6423585"/>
            <a:ext cx="1537447" cy="365125"/>
          </a:xfrm>
        </p:spPr>
        <p:txBody>
          <a:bodyPr/>
          <a:lstStyle/>
          <a:p>
            <a:fld id="{6E39C043-05BC-984D-B00A-4DB4E5D38E03}" type="datetimeFigureOut">
              <a:rPr lang="en-US" smtClean="0"/>
              <a:t>4/11/16</a:t>
            </a:fld>
            <a:endParaRPr lang="en-US"/>
          </a:p>
        </p:txBody>
      </p:sp>
      <p:sp>
        <p:nvSpPr>
          <p:cNvPr id="6" name="Footer Placeholder 5"/>
          <p:cNvSpPr>
            <a:spLocks noGrp="1"/>
          </p:cNvSpPr>
          <p:nvPr>
            <p:ph type="ftr" sz="quarter" idx="11"/>
          </p:nvPr>
        </p:nvSpPr>
        <p:spPr>
          <a:xfrm>
            <a:off x="4191000" y="6423585"/>
            <a:ext cx="3005138" cy="365125"/>
          </a:xfrm>
        </p:spPr>
        <p:txBody>
          <a:bodyPr/>
          <a:lstStyle/>
          <a:p>
            <a:endParaRPr lang="en-US"/>
          </a:p>
        </p:txBody>
      </p:sp>
      <p:sp>
        <p:nvSpPr>
          <p:cNvPr id="7" name="Slide Number Placeholder 6"/>
          <p:cNvSpPr>
            <a:spLocks noGrp="1"/>
          </p:cNvSpPr>
          <p:nvPr>
            <p:ph type="sldNum" sz="quarter" idx="12"/>
          </p:nvPr>
        </p:nvSpPr>
        <p:spPr/>
        <p:txBody>
          <a:bodyPr/>
          <a:lstStyle/>
          <a:p>
            <a:fld id="{24560C9C-2EFA-F54B-A3A4-5B6436824CF9}" type="slidenum">
              <a:rPr lang="en-US" smtClean="0"/>
              <a:t>‹#›</a:t>
            </a:fld>
            <a:endParaRPr lang="en-US"/>
          </a:p>
        </p:txBody>
      </p:sp>
      <p:sp>
        <p:nvSpPr>
          <p:cNvPr id="10" name="TextBox 9"/>
          <p:cNvSpPr txBox="1"/>
          <p:nvPr/>
        </p:nvSpPr>
        <p:spPr>
          <a:xfrm>
            <a:off x="3990110" y="3370730"/>
            <a:ext cx="220568" cy="369332"/>
          </a:xfrm>
          <a:prstGeom prst="rect">
            <a:avLst/>
          </a:prstGeom>
          <a:noFill/>
        </p:spPr>
        <p:txBody>
          <a:bodyPr wrap="square" lIns="0" tIns="0" rIns="0" bIns="0" rtlCol="0">
            <a:spAutoFit/>
          </a:bodyPr>
          <a:lstStyle/>
          <a:p>
            <a:r>
              <a:rPr sz="2400" b="1" baseline="0">
                <a:solidFill>
                  <a:schemeClr val="accent1">
                    <a:lumMod val="60000"/>
                    <a:lumOff val="40000"/>
                  </a:schemeClr>
                </a:solidFill>
              </a:rPr>
              <a:t>+ </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above Caption">
    <p:spTree>
      <p:nvGrpSpPr>
        <p:cNvPr id="1" name=""/>
        <p:cNvGrpSpPr/>
        <p:nvPr/>
      </p:nvGrpSpPr>
      <p:grpSpPr>
        <a:xfrm>
          <a:off x="0" y="0"/>
          <a:ext cx="0" cy="0"/>
          <a:chOff x="0" y="0"/>
          <a:chExt cx="0" cy="0"/>
        </a:xfrm>
      </p:grpSpPr>
      <p:sp>
        <p:nvSpPr>
          <p:cNvPr id="2" name="Title 1"/>
          <p:cNvSpPr>
            <a:spLocks noGrp="1"/>
          </p:cNvSpPr>
          <p:nvPr>
            <p:ph type="title"/>
          </p:nvPr>
        </p:nvSpPr>
        <p:spPr>
          <a:xfrm>
            <a:off x="506505" y="4424082"/>
            <a:ext cx="6191157" cy="833718"/>
          </a:xfrm>
        </p:spPr>
        <p:txBody>
          <a:bodyPr anchor="b">
            <a:normAutofit/>
          </a:bodyPr>
          <a:lstStyle>
            <a:lvl1pPr algn="l">
              <a:defRPr sz="2600" b="0"/>
            </a:lvl1pPr>
          </a:lstStyle>
          <a:p>
            <a:r>
              <a:rPr lang="en-US"/>
              <a:t>Click to edit Master title style</a:t>
            </a:r>
            <a:endParaRPr/>
          </a:p>
        </p:txBody>
      </p:sp>
      <p:sp>
        <p:nvSpPr>
          <p:cNvPr id="3" name="Picture Placeholder 2"/>
          <p:cNvSpPr>
            <a:spLocks noGrp="1"/>
          </p:cNvSpPr>
          <p:nvPr>
            <p:ph type="pic" idx="1"/>
          </p:nvPr>
        </p:nvSpPr>
        <p:spPr>
          <a:xfrm>
            <a:off x="277905" y="228600"/>
            <a:ext cx="6378389" cy="418795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a:p>
        </p:txBody>
      </p:sp>
      <p:sp>
        <p:nvSpPr>
          <p:cNvPr id="4" name="Text Placeholder 3"/>
          <p:cNvSpPr>
            <a:spLocks noGrp="1"/>
          </p:cNvSpPr>
          <p:nvPr>
            <p:ph type="body" sz="half" idx="2"/>
          </p:nvPr>
        </p:nvSpPr>
        <p:spPr>
          <a:xfrm>
            <a:off x="506505" y="5257799"/>
            <a:ext cx="6191157" cy="885825"/>
          </a:xfrm>
        </p:spPr>
        <p:txBody>
          <a:bodyPr/>
          <a:lstStyle>
            <a:lvl1pPr marL="0" indent="0">
              <a:spcBef>
                <a:spcPts val="30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E39C043-05BC-984D-B00A-4DB4E5D38E03}" type="datetimeFigureOut">
              <a:rPr lang="en-US" smtClean="0"/>
              <a:t>4/11/16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560C9C-2EFA-F54B-A3A4-5B6436824CF9}" type="slidenum">
              <a:rPr lang="en-US" smtClean="0"/>
              <a:t>‹#›</a:t>
            </a:fld>
            <a:endParaRPr lang="en-US"/>
          </a:p>
        </p:txBody>
      </p:sp>
      <p:sp>
        <p:nvSpPr>
          <p:cNvPr id="8" name="Rectangle 7"/>
          <p:cNvSpPr/>
          <p:nvPr/>
        </p:nvSpPr>
        <p:spPr>
          <a:xfrm>
            <a:off x="6802438" y="228600"/>
            <a:ext cx="2057400" cy="20391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9" name="Rectangle 8"/>
          <p:cNvSpPr/>
          <p:nvPr/>
        </p:nvSpPr>
        <p:spPr>
          <a:xfrm>
            <a:off x="6802438" y="2377440"/>
            <a:ext cx="2057400" cy="20391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TextBox 9"/>
          <p:cNvSpPr txBox="1"/>
          <p:nvPr/>
        </p:nvSpPr>
        <p:spPr>
          <a:xfrm>
            <a:off x="327212" y="4632792"/>
            <a:ext cx="220568" cy="369332"/>
          </a:xfrm>
          <a:prstGeom prst="rect">
            <a:avLst/>
          </a:prstGeom>
          <a:noFill/>
        </p:spPr>
        <p:txBody>
          <a:bodyPr wrap="square" lIns="0" tIns="0" rIns="0" bIns="0" rtlCol="0">
            <a:spAutoFit/>
          </a:bodyPr>
          <a:lstStyle/>
          <a:p>
            <a:r>
              <a:rPr sz="2400" b="1" baseline="0">
                <a:solidFill>
                  <a:schemeClr val="accent1">
                    <a:lumMod val="60000"/>
                    <a:lumOff val="40000"/>
                  </a:schemeClr>
                </a:solidFill>
              </a:rPr>
              <a:t>+ </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2 Pictures with Caption">
    <p:spTree>
      <p:nvGrpSpPr>
        <p:cNvPr id="1" name=""/>
        <p:cNvGrpSpPr/>
        <p:nvPr/>
      </p:nvGrpSpPr>
      <p:grpSpPr>
        <a:xfrm>
          <a:off x="0" y="0"/>
          <a:ext cx="0" cy="0"/>
          <a:chOff x="0" y="0"/>
          <a:chExt cx="0" cy="0"/>
        </a:xfrm>
      </p:grpSpPr>
      <p:sp>
        <p:nvSpPr>
          <p:cNvPr id="8" name="Rectangle 7"/>
          <p:cNvSpPr/>
          <p:nvPr/>
        </p:nvSpPr>
        <p:spPr>
          <a:xfrm>
            <a:off x="282574" y="228600"/>
            <a:ext cx="6387167" cy="63452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380554" y="2571750"/>
            <a:ext cx="6181611" cy="1162050"/>
          </a:xfrm>
        </p:spPr>
        <p:txBody>
          <a:bodyPr anchor="b">
            <a:normAutofit/>
          </a:bodyPr>
          <a:lstStyle>
            <a:lvl1pPr algn="l">
              <a:defRPr sz="2600" b="0">
                <a:solidFill>
                  <a:schemeClr val="bg1"/>
                </a:solidFill>
              </a:defRPr>
            </a:lvl1pPr>
          </a:lstStyle>
          <a:p>
            <a:r>
              <a:rPr lang="en-US"/>
              <a:t>Click to edit Master title style</a:t>
            </a:r>
            <a:endParaRPr/>
          </a:p>
        </p:txBody>
      </p:sp>
      <p:sp>
        <p:nvSpPr>
          <p:cNvPr id="4" name="Text Placeholder 3"/>
          <p:cNvSpPr>
            <a:spLocks noGrp="1"/>
          </p:cNvSpPr>
          <p:nvPr>
            <p:ph type="body" sz="half" idx="2"/>
          </p:nvPr>
        </p:nvSpPr>
        <p:spPr>
          <a:xfrm>
            <a:off x="381094" y="3733800"/>
            <a:ext cx="6179566" cy="2392363"/>
          </a:xfrm>
        </p:spPr>
        <p:txBody>
          <a:bodyPr/>
          <a:lstStyle>
            <a:lvl1pPr marL="0" indent="0">
              <a:spcBef>
                <a:spcPts val="600"/>
              </a:spcBef>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5212262" y="6235607"/>
            <a:ext cx="1348398" cy="365125"/>
          </a:xfrm>
        </p:spPr>
        <p:txBody>
          <a:bodyPr/>
          <a:lstStyle>
            <a:lvl1pPr>
              <a:defRPr>
                <a:solidFill>
                  <a:schemeClr val="bg1"/>
                </a:solidFill>
              </a:defRPr>
            </a:lvl1pPr>
          </a:lstStyle>
          <a:p>
            <a:fld id="{6E39C043-05BC-984D-B00A-4DB4E5D38E03}" type="datetimeFigureOut">
              <a:rPr lang="en-US" smtClean="0"/>
              <a:t>4/11/16</a:t>
            </a:fld>
            <a:endParaRPr lang="en-US"/>
          </a:p>
        </p:txBody>
      </p:sp>
      <p:sp>
        <p:nvSpPr>
          <p:cNvPr id="6" name="Footer Placeholder 5"/>
          <p:cNvSpPr>
            <a:spLocks noGrp="1"/>
          </p:cNvSpPr>
          <p:nvPr>
            <p:ph type="ftr" sz="quarter" idx="11"/>
          </p:nvPr>
        </p:nvSpPr>
        <p:spPr>
          <a:xfrm>
            <a:off x="381095" y="6235607"/>
            <a:ext cx="4648105" cy="365125"/>
          </a:xfrm>
        </p:spPr>
        <p:txBody>
          <a:bodyPr/>
          <a:lstStyle>
            <a:lvl1pPr>
              <a:defRPr>
                <a:solidFill>
                  <a:schemeClr val="bg1"/>
                </a:solidFill>
              </a:defRPr>
            </a:lvl1pPr>
          </a:lstStyle>
          <a:p>
            <a:endParaRPr lang="en-US"/>
          </a:p>
        </p:txBody>
      </p:sp>
      <p:sp>
        <p:nvSpPr>
          <p:cNvPr id="7" name="Slide Number Placeholder 6"/>
          <p:cNvSpPr>
            <a:spLocks noGrp="1"/>
          </p:cNvSpPr>
          <p:nvPr>
            <p:ph type="sldNum" sz="quarter" idx="12"/>
          </p:nvPr>
        </p:nvSpPr>
        <p:spPr/>
        <p:txBody>
          <a:bodyPr/>
          <a:lstStyle/>
          <a:p>
            <a:fld id="{24560C9C-2EFA-F54B-A3A4-5B6436824CF9}" type="slidenum">
              <a:rPr lang="en-US" smtClean="0"/>
              <a:t>‹#›</a:t>
            </a:fld>
            <a:endParaRPr lang="en-US"/>
          </a:p>
        </p:txBody>
      </p:sp>
      <p:sp>
        <p:nvSpPr>
          <p:cNvPr id="9" name="TextBox 8"/>
          <p:cNvSpPr txBox="1"/>
          <p:nvPr/>
        </p:nvSpPr>
        <p:spPr>
          <a:xfrm>
            <a:off x="424891" y="174812"/>
            <a:ext cx="413309" cy="830997"/>
          </a:xfrm>
          <a:prstGeom prst="rect">
            <a:avLst/>
          </a:prstGeom>
          <a:noFill/>
        </p:spPr>
        <p:txBody>
          <a:bodyPr wrap="square" lIns="0" tIns="0" rIns="0" bIns="0" rtlCol="0">
            <a:spAutoFit/>
          </a:bodyPr>
          <a:lstStyle/>
          <a:p>
            <a:r>
              <a:rPr sz="5400" b="1">
                <a:solidFill>
                  <a:schemeClr val="accent1">
                    <a:lumMod val="60000"/>
                    <a:lumOff val="40000"/>
                  </a:schemeClr>
                </a:solidFill>
              </a:rPr>
              <a:t>+</a:t>
            </a:r>
          </a:p>
        </p:txBody>
      </p:sp>
      <p:sp>
        <p:nvSpPr>
          <p:cNvPr id="10" name="Rectangle 9"/>
          <p:cNvSpPr/>
          <p:nvPr/>
        </p:nvSpPr>
        <p:spPr>
          <a:xfrm>
            <a:off x="6802438" y="228600"/>
            <a:ext cx="2057400" cy="20391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Picture Placeholder 12"/>
          <p:cNvSpPr>
            <a:spLocks noGrp="1"/>
          </p:cNvSpPr>
          <p:nvPr>
            <p:ph type="pic" sz="quarter" idx="13"/>
          </p:nvPr>
        </p:nvSpPr>
        <p:spPr>
          <a:xfrm>
            <a:off x="6802438" y="2374940"/>
            <a:ext cx="2057400" cy="2039112"/>
          </a:xfrm>
        </p:spPr>
        <p:txBody>
          <a:bodyPr/>
          <a:lstStyle>
            <a:lvl1pPr>
              <a:buNone/>
              <a:defRPr/>
            </a:lvl1pPr>
          </a:lstStyle>
          <a:p>
            <a:r>
              <a:rPr lang="en-US"/>
              <a:t>Drag picture to placeholder or click icon to add</a:t>
            </a:r>
            <a:endParaRPr/>
          </a:p>
        </p:txBody>
      </p:sp>
      <p:sp>
        <p:nvSpPr>
          <p:cNvPr id="13" name="Picture Placeholder 12"/>
          <p:cNvSpPr>
            <a:spLocks noGrp="1"/>
          </p:cNvSpPr>
          <p:nvPr>
            <p:ph type="pic" sz="quarter" idx="14"/>
          </p:nvPr>
        </p:nvSpPr>
        <p:spPr>
          <a:xfrm>
            <a:off x="6802438" y="4535424"/>
            <a:ext cx="2057400" cy="2039112"/>
          </a:xfrm>
        </p:spPr>
        <p:txBody>
          <a:bodyPr/>
          <a:lstStyle>
            <a:lvl1pPr>
              <a:buNone/>
              <a:defRPr/>
            </a:lvl1pPr>
          </a:lstStyle>
          <a:p>
            <a:r>
              <a:rPr lang="en-US"/>
              <a:t>Drag picture to placeholder or click icon to add</a:t>
            </a:r>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3 Pictures with Caption">
    <p:spTree>
      <p:nvGrpSpPr>
        <p:cNvPr id="1" name=""/>
        <p:cNvGrpSpPr/>
        <p:nvPr/>
      </p:nvGrpSpPr>
      <p:grpSpPr>
        <a:xfrm>
          <a:off x="0" y="0"/>
          <a:ext cx="0" cy="0"/>
          <a:chOff x="0" y="0"/>
          <a:chExt cx="0" cy="0"/>
        </a:xfrm>
      </p:grpSpPr>
      <p:sp>
        <p:nvSpPr>
          <p:cNvPr id="8" name="Rectangle 7"/>
          <p:cNvSpPr/>
          <p:nvPr/>
        </p:nvSpPr>
        <p:spPr>
          <a:xfrm>
            <a:off x="282575" y="228600"/>
            <a:ext cx="4235450" cy="63452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380554" y="2571750"/>
            <a:ext cx="4016633" cy="1162050"/>
          </a:xfrm>
        </p:spPr>
        <p:txBody>
          <a:bodyPr anchor="b">
            <a:normAutofit/>
          </a:bodyPr>
          <a:lstStyle>
            <a:lvl1pPr algn="l">
              <a:defRPr sz="2600" b="0">
                <a:solidFill>
                  <a:schemeClr val="bg1"/>
                </a:solidFill>
              </a:defRPr>
            </a:lvl1pPr>
          </a:lstStyle>
          <a:p>
            <a:r>
              <a:rPr lang="en-US"/>
              <a:t>Click to edit Master title style</a:t>
            </a:r>
            <a:endParaRPr/>
          </a:p>
        </p:txBody>
      </p:sp>
      <p:sp>
        <p:nvSpPr>
          <p:cNvPr id="4" name="Text Placeholder 3"/>
          <p:cNvSpPr>
            <a:spLocks noGrp="1"/>
          </p:cNvSpPr>
          <p:nvPr>
            <p:ph type="body" sz="half" idx="2"/>
          </p:nvPr>
        </p:nvSpPr>
        <p:spPr>
          <a:xfrm>
            <a:off x="381094" y="3733800"/>
            <a:ext cx="4015304" cy="2392363"/>
          </a:xfrm>
        </p:spPr>
        <p:txBody>
          <a:bodyPr/>
          <a:lstStyle>
            <a:lvl1pPr marL="0" indent="0">
              <a:spcBef>
                <a:spcPts val="600"/>
              </a:spcBef>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3048000" y="6235607"/>
            <a:ext cx="1348398" cy="365125"/>
          </a:xfrm>
        </p:spPr>
        <p:txBody>
          <a:bodyPr/>
          <a:lstStyle>
            <a:lvl1pPr>
              <a:defRPr>
                <a:solidFill>
                  <a:schemeClr val="bg1"/>
                </a:solidFill>
              </a:defRPr>
            </a:lvl1pPr>
          </a:lstStyle>
          <a:p>
            <a:fld id="{6E39C043-05BC-984D-B00A-4DB4E5D38E03}" type="datetimeFigureOut">
              <a:rPr lang="en-US" smtClean="0"/>
              <a:t>4/11/16</a:t>
            </a:fld>
            <a:endParaRPr lang="en-US"/>
          </a:p>
        </p:txBody>
      </p:sp>
      <p:sp>
        <p:nvSpPr>
          <p:cNvPr id="6" name="Footer Placeholder 5"/>
          <p:cNvSpPr>
            <a:spLocks noGrp="1"/>
          </p:cNvSpPr>
          <p:nvPr>
            <p:ph type="ftr" sz="quarter" idx="11"/>
          </p:nvPr>
        </p:nvSpPr>
        <p:spPr>
          <a:xfrm>
            <a:off x="381095" y="6235607"/>
            <a:ext cx="2590705" cy="365125"/>
          </a:xfrm>
        </p:spPr>
        <p:txBody>
          <a:bodyPr/>
          <a:lstStyle>
            <a:lvl1pPr>
              <a:defRPr>
                <a:solidFill>
                  <a:schemeClr val="bg1"/>
                </a:solidFill>
              </a:defRPr>
            </a:lvl1pPr>
          </a:lstStyle>
          <a:p>
            <a:endParaRPr lang="en-US"/>
          </a:p>
        </p:txBody>
      </p:sp>
      <p:sp>
        <p:nvSpPr>
          <p:cNvPr id="7" name="Slide Number Placeholder 6"/>
          <p:cNvSpPr>
            <a:spLocks noGrp="1"/>
          </p:cNvSpPr>
          <p:nvPr>
            <p:ph type="sldNum" sz="quarter" idx="12"/>
          </p:nvPr>
        </p:nvSpPr>
        <p:spPr/>
        <p:txBody>
          <a:bodyPr/>
          <a:lstStyle/>
          <a:p>
            <a:fld id="{24560C9C-2EFA-F54B-A3A4-5B6436824CF9}" type="slidenum">
              <a:rPr lang="en-US" smtClean="0"/>
              <a:t>‹#›</a:t>
            </a:fld>
            <a:endParaRPr lang="en-US"/>
          </a:p>
        </p:txBody>
      </p:sp>
      <p:sp>
        <p:nvSpPr>
          <p:cNvPr id="9" name="TextBox 8"/>
          <p:cNvSpPr txBox="1"/>
          <p:nvPr/>
        </p:nvSpPr>
        <p:spPr>
          <a:xfrm>
            <a:off x="424891" y="174812"/>
            <a:ext cx="413309" cy="830997"/>
          </a:xfrm>
          <a:prstGeom prst="rect">
            <a:avLst/>
          </a:prstGeom>
          <a:noFill/>
        </p:spPr>
        <p:txBody>
          <a:bodyPr wrap="square" lIns="0" tIns="0" rIns="0" bIns="0" rtlCol="0">
            <a:spAutoFit/>
          </a:bodyPr>
          <a:lstStyle/>
          <a:p>
            <a:r>
              <a:rPr sz="5400" b="1">
                <a:solidFill>
                  <a:schemeClr val="accent1">
                    <a:lumMod val="60000"/>
                    <a:lumOff val="40000"/>
                  </a:schemeClr>
                </a:solidFill>
              </a:rPr>
              <a:t>+</a:t>
            </a:r>
          </a:p>
        </p:txBody>
      </p:sp>
      <p:sp>
        <p:nvSpPr>
          <p:cNvPr id="10" name="Rectangle 9"/>
          <p:cNvSpPr/>
          <p:nvPr/>
        </p:nvSpPr>
        <p:spPr>
          <a:xfrm>
            <a:off x="6802438" y="228600"/>
            <a:ext cx="2057400" cy="20391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4624388" y="4534726"/>
            <a:ext cx="2057400" cy="20391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Picture Placeholder 12"/>
          <p:cNvSpPr>
            <a:spLocks noGrp="1"/>
          </p:cNvSpPr>
          <p:nvPr>
            <p:ph type="pic" sz="quarter" idx="13"/>
          </p:nvPr>
        </p:nvSpPr>
        <p:spPr>
          <a:xfrm>
            <a:off x="4624388" y="228600"/>
            <a:ext cx="2057400" cy="2039112"/>
          </a:xfrm>
        </p:spPr>
        <p:txBody>
          <a:bodyPr/>
          <a:lstStyle>
            <a:lvl1pPr>
              <a:buNone/>
              <a:defRPr/>
            </a:lvl1pPr>
          </a:lstStyle>
          <a:p>
            <a:r>
              <a:rPr lang="en-US"/>
              <a:t>Drag picture to placeholder or click icon to add</a:t>
            </a:r>
            <a:endParaRPr/>
          </a:p>
        </p:txBody>
      </p:sp>
      <p:sp>
        <p:nvSpPr>
          <p:cNvPr id="13" name="Picture Placeholder 12"/>
          <p:cNvSpPr>
            <a:spLocks noGrp="1"/>
          </p:cNvSpPr>
          <p:nvPr>
            <p:ph type="pic" sz="quarter" idx="14"/>
          </p:nvPr>
        </p:nvSpPr>
        <p:spPr>
          <a:xfrm>
            <a:off x="4624388" y="2381663"/>
            <a:ext cx="2057400" cy="2039112"/>
          </a:xfrm>
        </p:spPr>
        <p:txBody>
          <a:bodyPr/>
          <a:lstStyle>
            <a:lvl1pPr>
              <a:buNone/>
              <a:defRPr/>
            </a:lvl1pPr>
          </a:lstStyle>
          <a:p>
            <a:r>
              <a:rPr lang="en-US"/>
              <a:t>Drag picture to placeholder or click icon to add</a:t>
            </a:r>
            <a:endParaRPr/>
          </a:p>
        </p:txBody>
      </p:sp>
      <p:sp>
        <p:nvSpPr>
          <p:cNvPr id="14" name="Picture Placeholder 12"/>
          <p:cNvSpPr>
            <a:spLocks noGrp="1"/>
          </p:cNvSpPr>
          <p:nvPr>
            <p:ph type="pic" sz="quarter" idx="15"/>
          </p:nvPr>
        </p:nvSpPr>
        <p:spPr>
          <a:xfrm>
            <a:off x="6803136" y="2381662"/>
            <a:ext cx="2057400" cy="4187952"/>
          </a:xfrm>
        </p:spPr>
        <p:txBody>
          <a:bodyPr/>
          <a:lstStyle>
            <a:lvl1pPr>
              <a:buNone/>
              <a:defRPr/>
            </a:lvl1pPr>
          </a:lstStyle>
          <a:p>
            <a:r>
              <a:rPr lang="en-US"/>
              <a:t>Drag picture to placeholder or click icon to add</a:t>
            </a:r>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3 Pictures with Caption, Alt.">
    <p:spTree>
      <p:nvGrpSpPr>
        <p:cNvPr id="1" name=""/>
        <p:cNvGrpSpPr/>
        <p:nvPr/>
      </p:nvGrpSpPr>
      <p:grpSpPr>
        <a:xfrm>
          <a:off x="0" y="0"/>
          <a:ext cx="0" cy="0"/>
          <a:chOff x="0" y="0"/>
          <a:chExt cx="0" cy="0"/>
        </a:xfrm>
      </p:grpSpPr>
      <p:sp>
        <p:nvSpPr>
          <p:cNvPr id="11" name="Rectangle 10"/>
          <p:cNvSpPr/>
          <p:nvPr/>
        </p:nvSpPr>
        <p:spPr>
          <a:xfrm>
            <a:off x="8166847" y="282573"/>
            <a:ext cx="685800" cy="3022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4953000" y="3124200"/>
            <a:ext cx="3108960" cy="871538"/>
          </a:xfrm>
        </p:spPr>
        <p:txBody>
          <a:bodyPr anchor="b">
            <a:normAutofit/>
          </a:bodyPr>
          <a:lstStyle>
            <a:lvl1pPr algn="l">
              <a:defRPr sz="2600" b="0"/>
            </a:lvl1pPr>
          </a:lstStyle>
          <a:p>
            <a:r>
              <a:rPr lang="en-US"/>
              <a:t>Click to edit Master title style</a:t>
            </a:r>
            <a:endParaRPr/>
          </a:p>
        </p:txBody>
      </p:sp>
      <p:sp>
        <p:nvSpPr>
          <p:cNvPr id="3" name="Picture Placeholder 2"/>
          <p:cNvSpPr>
            <a:spLocks noGrp="1"/>
          </p:cNvSpPr>
          <p:nvPr>
            <p:ph type="pic" idx="1"/>
          </p:nvPr>
        </p:nvSpPr>
        <p:spPr>
          <a:xfrm>
            <a:off x="277905" y="2365248"/>
            <a:ext cx="4240119" cy="418795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a:p>
        </p:txBody>
      </p:sp>
      <p:sp>
        <p:nvSpPr>
          <p:cNvPr id="4" name="Text Placeholder 3"/>
          <p:cNvSpPr>
            <a:spLocks noGrp="1"/>
          </p:cNvSpPr>
          <p:nvPr>
            <p:ph type="body" sz="half" idx="2"/>
          </p:nvPr>
        </p:nvSpPr>
        <p:spPr>
          <a:xfrm>
            <a:off x="4953000" y="3995737"/>
            <a:ext cx="3108960" cy="2147888"/>
          </a:xfrm>
        </p:spPr>
        <p:txBody>
          <a:bodyPr/>
          <a:lstStyle>
            <a:lvl1pPr marL="0" indent="0">
              <a:spcBef>
                <a:spcPts val="60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7391399" y="6423585"/>
            <a:ext cx="1537447" cy="365125"/>
          </a:xfrm>
        </p:spPr>
        <p:txBody>
          <a:bodyPr/>
          <a:lstStyle/>
          <a:p>
            <a:fld id="{6E39C043-05BC-984D-B00A-4DB4E5D38E03}" type="datetimeFigureOut">
              <a:rPr lang="en-US" smtClean="0"/>
              <a:t>4/11/16</a:t>
            </a:fld>
            <a:endParaRPr lang="en-US"/>
          </a:p>
        </p:txBody>
      </p:sp>
      <p:sp>
        <p:nvSpPr>
          <p:cNvPr id="6" name="Footer Placeholder 5"/>
          <p:cNvSpPr>
            <a:spLocks noGrp="1"/>
          </p:cNvSpPr>
          <p:nvPr>
            <p:ph type="ftr" sz="quarter" idx="11"/>
          </p:nvPr>
        </p:nvSpPr>
        <p:spPr>
          <a:xfrm>
            <a:off x="4191000" y="6423585"/>
            <a:ext cx="3005138" cy="365125"/>
          </a:xfrm>
        </p:spPr>
        <p:txBody>
          <a:bodyPr/>
          <a:lstStyle/>
          <a:p>
            <a:endParaRPr lang="en-US"/>
          </a:p>
        </p:txBody>
      </p:sp>
      <p:sp>
        <p:nvSpPr>
          <p:cNvPr id="7" name="Slide Number Placeholder 6"/>
          <p:cNvSpPr>
            <a:spLocks noGrp="1"/>
          </p:cNvSpPr>
          <p:nvPr>
            <p:ph type="sldNum" sz="quarter" idx="12"/>
          </p:nvPr>
        </p:nvSpPr>
        <p:spPr/>
        <p:txBody>
          <a:bodyPr/>
          <a:lstStyle/>
          <a:p>
            <a:fld id="{24560C9C-2EFA-F54B-A3A4-5B6436824CF9}" type="slidenum">
              <a:rPr lang="en-US" smtClean="0"/>
              <a:t>‹#›</a:t>
            </a:fld>
            <a:endParaRPr lang="en-US"/>
          </a:p>
        </p:txBody>
      </p:sp>
      <p:sp>
        <p:nvSpPr>
          <p:cNvPr id="10" name="TextBox 9"/>
          <p:cNvSpPr txBox="1"/>
          <p:nvPr/>
        </p:nvSpPr>
        <p:spPr>
          <a:xfrm>
            <a:off x="4750361" y="3370730"/>
            <a:ext cx="220568" cy="369332"/>
          </a:xfrm>
          <a:prstGeom prst="rect">
            <a:avLst/>
          </a:prstGeom>
          <a:noFill/>
        </p:spPr>
        <p:txBody>
          <a:bodyPr wrap="square" lIns="0" tIns="0" rIns="0" bIns="0" rtlCol="0">
            <a:spAutoFit/>
          </a:bodyPr>
          <a:lstStyle/>
          <a:p>
            <a:r>
              <a:rPr sz="2400" b="1" baseline="0">
                <a:solidFill>
                  <a:schemeClr val="accent1">
                    <a:lumMod val="60000"/>
                    <a:lumOff val="40000"/>
                  </a:schemeClr>
                </a:solidFill>
              </a:rPr>
              <a:t>+ </a:t>
            </a:r>
          </a:p>
        </p:txBody>
      </p:sp>
      <p:sp>
        <p:nvSpPr>
          <p:cNvPr id="14" name="Picture Placeholder 12"/>
          <p:cNvSpPr>
            <a:spLocks noGrp="1"/>
          </p:cNvSpPr>
          <p:nvPr>
            <p:ph type="pic" sz="quarter" idx="13"/>
          </p:nvPr>
        </p:nvSpPr>
        <p:spPr>
          <a:xfrm>
            <a:off x="277905" y="228600"/>
            <a:ext cx="2057400" cy="2039112"/>
          </a:xfrm>
        </p:spPr>
        <p:txBody>
          <a:bodyPr/>
          <a:lstStyle>
            <a:lvl1pPr>
              <a:buNone/>
              <a:defRPr/>
            </a:lvl1pPr>
          </a:lstStyle>
          <a:p>
            <a:r>
              <a:rPr lang="en-US"/>
              <a:t>Drag picture to placeholder or click icon to add</a:t>
            </a:r>
            <a:endParaRPr/>
          </a:p>
        </p:txBody>
      </p:sp>
      <p:sp>
        <p:nvSpPr>
          <p:cNvPr id="15" name="Picture Placeholder 12"/>
          <p:cNvSpPr>
            <a:spLocks noGrp="1"/>
          </p:cNvSpPr>
          <p:nvPr>
            <p:ph type="pic" sz="quarter" idx="14"/>
          </p:nvPr>
        </p:nvSpPr>
        <p:spPr>
          <a:xfrm>
            <a:off x="2460625" y="228600"/>
            <a:ext cx="2057400" cy="2039112"/>
          </a:xfrm>
        </p:spPr>
        <p:txBody>
          <a:bodyPr/>
          <a:lstStyle>
            <a:lvl1pPr>
              <a:buNone/>
              <a:defRPr/>
            </a:lvl1pPr>
          </a:lstStyle>
          <a:p>
            <a:r>
              <a:rPr lang="en-US"/>
              <a:t>Drag picture to placeholder or click icon to add</a:t>
            </a:r>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itle and Vertical Text">
    <p:spTree>
      <p:nvGrpSpPr>
        <p:cNvPr id="1" name=""/>
        <p:cNvGrpSpPr/>
        <p:nvPr/>
      </p:nvGrpSpPr>
      <p:grpSpPr>
        <a:xfrm>
          <a:off x="0" y="0"/>
          <a:ext cx="0" cy="0"/>
          <a:chOff x="0" y="0"/>
          <a:chExt cx="0" cy="0"/>
        </a:xfrm>
      </p:grpSpPr>
      <p:sp>
        <p:nvSpPr>
          <p:cNvPr id="7" name="Rectangle 6"/>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9" name="TextBox 8"/>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6E39C043-05BC-984D-B00A-4DB4E5D38E03}" type="datetimeFigureOut">
              <a:rPr lang="en-US" smtClean="0"/>
              <a:t>4/11/16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560C9C-2EFA-F54B-A3A4-5B6436824CF9}"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7" name="Rectangle 6"/>
          <p:cNvSpPr/>
          <p:nvPr/>
        </p:nvSpPr>
        <p:spPr>
          <a:xfrm>
            <a:off x="8210550" y="282574"/>
            <a:ext cx="642097"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6E39C043-05BC-984D-B00A-4DB4E5D38E03}" type="datetimeFigureOut">
              <a:rPr lang="en-US" smtClean="0"/>
              <a:t>4/11/16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560C9C-2EFA-F54B-A3A4-5B6436824CF9}" type="slidenum">
              <a:rPr lang="en-US" smtClean="0"/>
              <a:t>‹#›</a:t>
            </a:fld>
            <a:endParaRPr lang="en-US"/>
          </a:p>
        </p:txBody>
      </p:sp>
      <p:sp>
        <p:nvSpPr>
          <p:cNvPr id="9" name="TextBox 8"/>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10" name="Rectangle 9"/>
          <p:cNvSpPr/>
          <p:nvPr/>
        </p:nvSpPr>
        <p:spPr>
          <a:xfrm>
            <a:off x="8068235" y="282574"/>
            <a:ext cx="91440" cy="1600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Vertical Title and Text">
    <p:spTree>
      <p:nvGrpSpPr>
        <p:cNvPr id="1" name=""/>
        <p:cNvGrpSpPr/>
        <p:nvPr/>
      </p:nvGrpSpPr>
      <p:grpSpPr>
        <a:xfrm>
          <a:off x="0" y="0"/>
          <a:ext cx="0" cy="0"/>
          <a:chOff x="0" y="0"/>
          <a:chExt cx="0" cy="0"/>
        </a:xfrm>
      </p:grpSpPr>
      <p:sp>
        <p:nvSpPr>
          <p:cNvPr id="10" name="Rectangle 9"/>
          <p:cNvSpPr/>
          <p:nvPr/>
        </p:nvSpPr>
        <p:spPr>
          <a:xfrm>
            <a:off x="8166847" y="282573"/>
            <a:ext cx="685800" cy="3022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Vertical Title 1"/>
          <p:cNvSpPr>
            <a:spLocks noGrp="1"/>
          </p:cNvSpPr>
          <p:nvPr>
            <p:ph type="title" orient="vert"/>
          </p:nvPr>
        </p:nvSpPr>
        <p:spPr>
          <a:xfrm>
            <a:off x="7995772" y="954742"/>
            <a:ext cx="681318" cy="5171422"/>
          </a:xfrm>
        </p:spPr>
        <p:txBody>
          <a:bodyPr vert="eaVert" anchor="t" anchorCtr="0"/>
          <a:lstStyle/>
          <a:p>
            <a:r>
              <a:rPr lang="en-US"/>
              <a:t>Click to edit Master title style</a:t>
            </a:r>
            <a:endParaRPr/>
          </a:p>
        </p:txBody>
      </p:sp>
      <p:sp>
        <p:nvSpPr>
          <p:cNvPr id="3" name="Vertical Text Placeholder 2"/>
          <p:cNvSpPr>
            <a:spLocks noGrp="1"/>
          </p:cNvSpPr>
          <p:nvPr>
            <p:ph type="body" orient="vert" idx="1"/>
          </p:nvPr>
        </p:nvSpPr>
        <p:spPr>
          <a:xfrm>
            <a:off x="457200" y="958756"/>
            <a:ext cx="6858000" cy="5184869"/>
          </a:xfrm>
        </p:spPr>
        <p:txBody>
          <a:bodyPr vert="eaVert"/>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6E39C043-05BC-984D-B00A-4DB4E5D38E03}" type="datetimeFigureOut">
              <a:rPr lang="en-US" smtClean="0"/>
              <a:t>4/11/16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560C9C-2EFA-F54B-A3A4-5B6436824CF9}" type="slidenum">
              <a:rPr lang="en-US" smtClean="0"/>
              <a:t>‹#›</a:t>
            </a:fld>
            <a:endParaRPr lang="en-US"/>
          </a:p>
        </p:txBody>
      </p:sp>
      <p:sp>
        <p:nvSpPr>
          <p:cNvPr id="9" name="TextBox 8"/>
          <p:cNvSpPr txBox="1"/>
          <p:nvPr/>
        </p:nvSpPr>
        <p:spPr>
          <a:xfrm rot="16200000">
            <a:off x="8593111" y="561668"/>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and Content, Alt.">
    <p:spTree>
      <p:nvGrpSpPr>
        <p:cNvPr id="1" name=""/>
        <p:cNvGrpSpPr/>
        <p:nvPr/>
      </p:nvGrpSpPr>
      <p:grpSpPr>
        <a:xfrm>
          <a:off x="0" y="0"/>
          <a:ext cx="0" cy="0"/>
          <a:chOff x="0" y="0"/>
          <a:chExt cx="0" cy="0"/>
        </a:xfrm>
      </p:grpSpPr>
      <p:sp>
        <p:nvSpPr>
          <p:cNvPr id="7" name="Rectangle 6"/>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498474" y="134471"/>
            <a:ext cx="7556313" cy="995082"/>
          </a:xfrm>
        </p:spPr>
        <p:txBody>
          <a:bodyPr anchor="b" anchorCtr="0"/>
          <a:lstStyle/>
          <a:p>
            <a:r>
              <a:rPr lang="en-US"/>
              <a:t>Click to edit Master title style</a:t>
            </a:r>
            <a:endParaRPr/>
          </a:p>
        </p:txBody>
      </p:sp>
      <p:sp>
        <p:nvSpPr>
          <p:cNvPr id="3" name="Content Placeholder 2"/>
          <p:cNvSpPr>
            <a:spLocks noGrp="1"/>
          </p:cNvSpPr>
          <p:nvPr>
            <p:ph idx="1"/>
          </p:nvPr>
        </p:nvSpPr>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6E39C043-05BC-984D-B00A-4DB4E5D38E03}" type="datetimeFigureOut">
              <a:rPr lang="en-US" smtClean="0"/>
              <a:t>4/11/16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560C9C-2EFA-F54B-A3A4-5B6436824CF9}" type="slidenum">
              <a:rPr lang="en-US" smtClean="0"/>
              <a:t>‹#›</a:t>
            </a:fld>
            <a:endParaRPr lang="en-US"/>
          </a:p>
        </p:txBody>
      </p:sp>
      <p:sp>
        <p:nvSpPr>
          <p:cNvPr id="9" name="TextBox 8"/>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10" name="Text Placeholder 3"/>
          <p:cNvSpPr>
            <a:spLocks noGrp="1"/>
          </p:cNvSpPr>
          <p:nvPr>
            <p:ph type="body" sz="half" idx="2"/>
          </p:nvPr>
        </p:nvSpPr>
        <p:spPr>
          <a:xfrm>
            <a:off x="498518" y="1129553"/>
            <a:ext cx="7558960" cy="774700"/>
          </a:xfrm>
        </p:spPr>
        <p:txBody>
          <a:bodyPr vert="horz" lIns="91440" tIns="45720" rIns="91440" bIns="45720" rtlCol="0" anchor="t" anchorCtr="0">
            <a:noAutofit/>
          </a:bodyPr>
          <a:lstStyle>
            <a:lvl1pPr marL="0" indent="0">
              <a:buNone/>
              <a:defRPr kumimoji="0" sz="2400" b="0" i="0" u="none" strike="noStrike" kern="1200" cap="none" spc="0" normalizeH="0" baseline="0">
                <a:ln>
                  <a:noFill/>
                </a:ln>
                <a:solidFill>
                  <a:schemeClr val="accent3"/>
                </a:solidFill>
                <a:effectLst/>
                <a:uLnTx/>
                <a:uFillTx/>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Slide with 2 Pictures">
    <p:spTree>
      <p:nvGrpSpPr>
        <p:cNvPr id="1" name=""/>
        <p:cNvGrpSpPr/>
        <p:nvPr/>
      </p:nvGrpSpPr>
      <p:grpSpPr>
        <a:xfrm>
          <a:off x="0" y="0"/>
          <a:ext cx="0" cy="0"/>
          <a:chOff x="0" y="0"/>
          <a:chExt cx="0" cy="0"/>
        </a:xfrm>
      </p:grpSpPr>
      <p:sp>
        <p:nvSpPr>
          <p:cNvPr id="2" name="Title 1"/>
          <p:cNvSpPr>
            <a:spLocks noGrp="1"/>
          </p:cNvSpPr>
          <p:nvPr>
            <p:ph type="ctrTitle"/>
          </p:nvPr>
        </p:nvSpPr>
        <p:spPr>
          <a:xfrm>
            <a:off x="4800600" y="4624668"/>
            <a:ext cx="4038600" cy="933450"/>
          </a:xfrm>
        </p:spPr>
        <p:txBody>
          <a:bodyPr>
            <a:normAutofit/>
          </a:bodyPr>
          <a:lstStyle>
            <a:lvl1pPr>
              <a:defRPr sz="2800"/>
            </a:lvl1pPr>
          </a:lstStyle>
          <a:p>
            <a:r>
              <a:rPr lang="en-US"/>
              <a:t>Click to edit Master title style</a:t>
            </a:r>
            <a:endParaRPr/>
          </a:p>
        </p:txBody>
      </p:sp>
      <p:sp>
        <p:nvSpPr>
          <p:cNvPr id="3" name="Subtitle 2"/>
          <p:cNvSpPr>
            <a:spLocks noGrp="1"/>
          </p:cNvSpPr>
          <p:nvPr>
            <p:ph type="subTitle" idx="1"/>
          </p:nvPr>
        </p:nvSpPr>
        <p:spPr>
          <a:xfrm>
            <a:off x="4800600" y="5562599"/>
            <a:ext cx="4038600" cy="748553"/>
          </a:xfrm>
        </p:spPr>
        <p:txBody>
          <a:bodyPr>
            <a:normAutofit/>
          </a:bodyPr>
          <a:lstStyle>
            <a:lvl1pPr marL="0" indent="0" algn="l">
              <a:spcBef>
                <a:spcPts val="300"/>
              </a:spcBef>
              <a:buNone/>
              <a:defRPr sz="1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dirty="0"/>
          </a:p>
        </p:txBody>
      </p:sp>
      <p:sp>
        <p:nvSpPr>
          <p:cNvPr id="4" name="Date Placeholder 3"/>
          <p:cNvSpPr>
            <a:spLocks noGrp="1"/>
          </p:cNvSpPr>
          <p:nvPr>
            <p:ph type="dt" sz="half" idx="10"/>
          </p:nvPr>
        </p:nvSpPr>
        <p:spPr>
          <a:xfrm>
            <a:off x="4800600" y="6425640"/>
            <a:ext cx="1232647" cy="365125"/>
          </a:xfrm>
        </p:spPr>
        <p:txBody>
          <a:bodyPr/>
          <a:lstStyle>
            <a:lvl1pPr algn="l">
              <a:defRPr/>
            </a:lvl1pPr>
          </a:lstStyle>
          <a:p>
            <a:fld id="{6E39C043-05BC-984D-B00A-4DB4E5D38E03}" type="datetimeFigureOut">
              <a:rPr lang="en-US" smtClean="0"/>
              <a:t>4/11/16</a:t>
            </a:fld>
            <a:endParaRPr lang="en-US"/>
          </a:p>
        </p:txBody>
      </p:sp>
      <p:sp>
        <p:nvSpPr>
          <p:cNvPr id="5" name="Footer Placeholder 4"/>
          <p:cNvSpPr>
            <a:spLocks noGrp="1"/>
          </p:cNvSpPr>
          <p:nvPr>
            <p:ph type="ftr" sz="quarter" idx="11"/>
          </p:nvPr>
        </p:nvSpPr>
        <p:spPr>
          <a:xfrm>
            <a:off x="6311153" y="6425640"/>
            <a:ext cx="2617694" cy="365125"/>
          </a:xfrm>
        </p:spPr>
        <p:txBody>
          <a:bodyPr/>
          <a:lstStyle>
            <a:lvl1pPr algn="r">
              <a:defRPr/>
            </a:lvl1pPr>
          </a:lstStyle>
          <a:p>
            <a:endParaRPr lang="en-US"/>
          </a:p>
        </p:txBody>
      </p:sp>
      <p:sp>
        <p:nvSpPr>
          <p:cNvPr id="7" name="Rectangle 6"/>
          <p:cNvSpPr/>
          <p:nvPr/>
        </p:nvSpPr>
        <p:spPr>
          <a:xfrm>
            <a:off x="282575" y="228600"/>
            <a:ext cx="4235450" cy="4187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8" name="Rectangle 7"/>
          <p:cNvSpPr/>
          <p:nvPr/>
        </p:nvSpPr>
        <p:spPr>
          <a:xfrm>
            <a:off x="6802438" y="228600"/>
            <a:ext cx="2057400" cy="20391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a:off x="4624388" y="2377440"/>
            <a:ext cx="2057400" cy="20391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3" name="Picture Placeholder 12"/>
          <p:cNvSpPr>
            <a:spLocks noGrp="1"/>
          </p:cNvSpPr>
          <p:nvPr>
            <p:ph type="pic" sz="quarter" idx="12"/>
          </p:nvPr>
        </p:nvSpPr>
        <p:spPr>
          <a:xfrm>
            <a:off x="4624388" y="228600"/>
            <a:ext cx="2057400" cy="2039112"/>
          </a:xfrm>
        </p:spPr>
        <p:txBody>
          <a:bodyPr/>
          <a:lstStyle>
            <a:lvl1pPr>
              <a:buNone/>
              <a:defRPr/>
            </a:lvl1pPr>
          </a:lstStyle>
          <a:p>
            <a:r>
              <a:rPr lang="en-US"/>
              <a:t>Drag picture to placeholder or click icon to add</a:t>
            </a:r>
            <a:endParaRPr/>
          </a:p>
        </p:txBody>
      </p:sp>
      <p:sp>
        <p:nvSpPr>
          <p:cNvPr id="14" name="Picture Placeholder 12"/>
          <p:cNvSpPr>
            <a:spLocks noGrp="1"/>
          </p:cNvSpPr>
          <p:nvPr>
            <p:ph type="pic" sz="quarter" idx="13"/>
          </p:nvPr>
        </p:nvSpPr>
        <p:spPr>
          <a:xfrm>
            <a:off x="6802438" y="2377440"/>
            <a:ext cx="2057400" cy="2039112"/>
          </a:xfrm>
        </p:spPr>
        <p:txBody>
          <a:bodyPr/>
          <a:lstStyle>
            <a:lvl1pPr>
              <a:buNone/>
              <a:defRPr/>
            </a:lvl1pPr>
          </a:lstStyle>
          <a:p>
            <a:r>
              <a:rPr lang="en-US"/>
              <a:t>Drag picture to placeholder or click icon to add</a:t>
            </a:r>
            <a:endParaRPr/>
          </a:p>
        </p:txBody>
      </p:sp>
      <p:sp>
        <p:nvSpPr>
          <p:cNvPr id="16" name="Text Placeholder 3"/>
          <p:cNvSpPr>
            <a:spLocks noGrp="1"/>
          </p:cNvSpPr>
          <p:nvPr>
            <p:ph type="body" sz="half" idx="2"/>
          </p:nvPr>
        </p:nvSpPr>
        <p:spPr>
          <a:xfrm>
            <a:off x="857250" y="1779494"/>
            <a:ext cx="3086100" cy="2040905"/>
          </a:xfrm>
        </p:spPr>
        <p:txBody>
          <a:bodyPr lIns="45720" tIns="45720" rIns="45720" anchor="t">
            <a:noAutofit/>
          </a:bodyPr>
          <a:lstStyle>
            <a:lvl1pPr marL="0" indent="0" algn="ctr">
              <a:spcBef>
                <a:spcPts val="600"/>
              </a:spcBef>
              <a:buNone/>
              <a:defRPr sz="4600">
                <a:solidFill>
                  <a:schemeClr val="bg1"/>
                </a:solidFill>
              </a:defRPr>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15" name="TextBox 14"/>
          <p:cNvSpPr txBox="1"/>
          <p:nvPr/>
        </p:nvSpPr>
        <p:spPr>
          <a:xfrm>
            <a:off x="424891" y="174812"/>
            <a:ext cx="413309" cy="830997"/>
          </a:xfrm>
          <a:prstGeom prst="rect">
            <a:avLst/>
          </a:prstGeom>
          <a:noFill/>
        </p:spPr>
        <p:txBody>
          <a:bodyPr wrap="square" lIns="0" tIns="0" rIns="0" bIns="0" rtlCol="0">
            <a:spAutoFit/>
          </a:bodyPr>
          <a:lstStyle/>
          <a:p>
            <a:r>
              <a:rPr sz="5400" b="1">
                <a:solidFill>
                  <a:schemeClr val="accent1">
                    <a:lumMod val="60000"/>
                    <a:lumOff val="40000"/>
                  </a:schemeClr>
                </a:solidFill>
              </a:rPr>
              <a:t>+</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658907" y="228600"/>
            <a:ext cx="8200930" cy="63452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2286000" y="3124200"/>
            <a:ext cx="5638800" cy="1362075"/>
          </a:xfrm>
        </p:spPr>
        <p:txBody>
          <a:bodyPr anchor="b" anchorCtr="0">
            <a:normAutofit/>
          </a:bodyPr>
          <a:lstStyle>
            <a:lvl1pPr algn="l">
              <a:defRPr sz="3200" b="0" cap="none" baseline="0">
                <a:solidFill>
                  <a:schemeClr val="bg1"/>
                </a:solidFill>
              </a:defRPr>
            </a:lvl1pPr>
          </a:lstStyle>
          <a:p>
            <a:r>
              <a:rPr lang="en-US"/>
              <a:t>Click to edit Master title style</a:t>
            </a:r>
            <a:endParaRPr/>
          </a:p>
        </p:txBody>
      </p:sp>
      <p:sp>
        <p:nvSpPr>
          <p:cNvPr id="3" name="Text Placeholder 2"/>
          <p:cNvSpPr>
            <a:spLocks noGrp="1"/>
          </p:cNvSpPr>
          <p:nvPr>
            <p:ph type="body" idx="1"/>
          </p:nvPr>
        </p:nvSpPr>
        <p:spPr>
          <a:xfrm>
            <a:off x="2286000" y="4495800"/>
            <a:ext cx="5638800" cy="1500187"/>
          </a:xfrm>
        </p:spPr>
        <p:txBody>
          <a:bodyPr anchor="t" anchorCtr="0">
            <a:normAutofit/>
          </a:bodyPr>
          <a:lstStyle>
            <a:lvl1pPr marL="0" indent="0">
              <a:spcBef>
                <a:spcPts val="300"/>
              </a:spcBef>
              <a:buNone/>
              <a:defRPr sz="1400" cap="none" baseline="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58906" y="6248774"/>
            <a:ext cx="1474694" cy="365125"/>
          </a:xfrm>
        </p:spPr>
        <p:txBody>
          <a:bodyPr/>
          <a:lstStyle>
            <a:lvl1pPr algn="l">
              <a:defRPr>
                <a:solidFill>
                  <a:schemeClr val="bg1"/>
                </a:solidFill>
              </a:defRPr>
            </a:lvl1pPr>
          </a:lstStyle>
          <a:p>
            <a:fld id="{6E39C043-05BC-984D-B00A-4DB4E5D38E03}" type="datetimeFigureOut">
              <a:rPr lang="en-US" smtClean="0"/>
              <a:t>4/11/16</a:t>
            </a:fld>
            <a:endParaRPr lang="en-US"/>
          </a:p>
        </p:txBody>
      </p:sp>
      <p:sp>
        <p:nvSpPr>
          <p:cNvPr id="5" name="Footer Placeholder 4"/>
          <p:cNvSpPr>
            <a:spLocks noGrp="1"/>
          </p:cNvSpPr>
          <p:nvPr>
            <p:ph type="ftr" sz="quarter" idx="11"/>
          </p:nvPr>
        </p:nvSpPr>
        <p:spPr>
          <a:xfrm>
            <a:off x="2286000" y="6248774"/>
            <a:ext cx="5638800" cy="365125"/>
          </a:xfrm>
        </p:spPr>
        <p:txBody>
          <a:bodyPr/>
          <a:lstStyle>
            <a:lvl1pPr>
              <a:defRPr>
                <a:solidFill>
                  <a:schemeClr val="bg1"/>
                </a:solidFill>
              </a:defRPr>
            </a:lvl1pPr>
          </a:lstStyle>
          <a:p>
            <a:endParaRPr lang="en-US"/>
          </a:p>
        </p:txBody>
      </p:sp>
      <p:sp>
        <p:nvSpPr>
          <p:cNvPr id="6" name="Slide Number Placeholder 5"/>
          <p:cNvSpPr>
            <a:spLocks noGrp="1"/>
          </p:cNvSpPr>
          <p:nvPr>
            <p:ph type="sldNum" sz="quarter" idx="12"/>
          </p:nvPr>
        </p:nvSpPr>
        <p:spPr>
          <a:xfrm>
            <a:off x="8305800" y="6248774"/>
            <a:ext cx="554038" cy="365125"/>
          </a:xfrm>
        </p:spPr>
        <p:txBody>
          <a:bodyPr/>
          <a:lstStyle/>
          <a:p>
            <a:fld id="{24560C9C-2EFA-F54B-A3A4-5B6436824CF9}" type="slidenum">
              <a:rPr lang="en-US" smtClean="0"/>
              <a:t>‹#›</a:t>
            </a:fld>
            <a:endParaRPr lang="en-US"/>
          </a:p>
        </p:txBody>
      </p:sp>
      <p:sp>
        <p:nvSpPr>
          <p:cNvPr id="8" name="TextBox 7"/>
          <p:cNvSpPr txBox="1"/>
          <p:nvPr/>
        </p:nvSpPr>
        <p:spPr>
          <a:xfrm>
            <a:off x="2003612" y="3110754"/>
            <a:ext cx="260909" cy="615553"/>
          </a:xfrm>
          <a:prstGeom prst="rect">
            <a:avLst/>
          </a:prstGeom>
          <a:noFill/>
        </p:spPr>
        <p:txBody>
          <a:bodyPr wrap="square" lIns="0" tIns="0" rIns="0" bIns="0" rtlCol="0">
            <a:spAutoFit/>
          </a:bodyPr>
          <a:lstStyle/>
          <a:p>
            <a:r>
              <a:rPr sz="4000" b="1">
                <a:solidFill>
                  <a:schemeClr val="accent1">
                    <a:lumMod val="60000"/>
                    <a:lumOff val="40000"/>
                  </a:schemeClr>
                </a:solidFill>
              </a:rPr>
              <a:t>+</a:t>
            </a:r>
          </a:p>
        </p:txBody>
      </p:sp>
      <p:sp>
        <p:nvSpPr>
          <p:cNvPr id="9" name="Rectangle 8"/>
          <p:cNvSpPr/>
          <p:nvPr/>
        </p:nvSpPr>
        <p:spPr>
          <a:xfrm>
            <a:off x="285750" y="228600"/>
            <a:ext cx="212725" cy="634523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11" name="Rectangle 10"/>
          <p:cNvSpPr/>
          <p:nvPr/>
        </p:nvSpPr>
        <p:spPr>
          <a:xfrm>
            <a:off x="8210550" y="282574"/>
            <a:ext cx="642097"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p:nvSpPr>
        <p:spPr>
          <a:xfrm>
            <a:off x="8068235" y="282574"/>
            <a:ext cx="91440" cy="1600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TextBox 9"/>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498518" y="1985963"/>
            <a:ext cx="3657600" cy="41402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Content Placeholder 3"/>
          <p:cNvSpPr>
            <a:spLocks noGrp="1"/>
          </p:cNvSpPr>
          <p:nvPr>
            <p:ph sz="half" idx="2"/>
          </p:nvPr>
        </p:nvSpPr>
        <p:spPr>
          <a:xfrm>
            <a:off x="4399878" y="1985963"/>
            <a:ext cx="3657600" cy="41402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p:txBody>
          <a:bodyPr/>
          <a:lstStyle/>
          <a:p>
            <a:fld id="{6E39C043-05BC-984D-B00A-4DB4E5D38E03}" type="datetimeFigureOut">
              <a:rPr lang="en-US" smtClean="0"/>
              <a:t>4/11/16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560C9C-2EFA-F54B-A3A4-5B6436824CF9}"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Rectangle 9"/>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TextBox 11"/>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2" name="Title 1"/>
          <p:cNvSpPr>
            <a:spLocks noGrp="1"/>
          </p:cNvSpPr>
          <p:nvPr>
            <p:ph type="title"/>
          </p:nvPr>
        </p:nvSpPr>
        <p:spPr/>
        <p:txBody>
          <a:bodyPr/>
          <a:lstStyle>
            <a:lvl1pPr>
              <a:defRPr/>
            </a:lvl1pPr>
          </a:lstStyle>
          <a:p>
            <a:r>
              <a:rPr lang="en-US"/>
              <a:t>Click to edit Master title style</a:t>
            </a:r>
            <a:endParaRPr/>
          </a:p>
        </p:txBody>
      </p:sp>
      <p:sp>
        <p:nvSpPr>
          <p:cNvPr id="4" name="Content Placeholder 3"/>
          <p:cNvSpPr>
            <a:spLocks noGrp="1"/>
          </p:cNvSpPr>
          <p:nvPr>
            <p:ph sz="half" idx="2"/>
          </p:nvPr>
        </p:nvSpPr>
        <p:spPr>
          <a:xfrm>
            <a:off x="497541" y="2447365"/>
            <a:ext cx="3657600" cy="3678797"/>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6" name="Content Placeholder 5"/>
          <p:cNvSpPr>
            <a:spLocks noGrp="1"/>
          </p:cNvSpPr>
          <p:nvPr>
            <p:ph sz="quarter" idx="4"/>
          </p:nvPr>
        </p:nvSpPr>
        <p:spPr>
          <a:xfrm>
            <a:off x="4399878" y="2447365"/>
            <a:ext cx="3657600" cy="3678797"/>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7" name="Date Placeholder 6"/>
          <p:cNvSpPr>
            <a:spLocks noGrp="1"/>
          </p:cNvSpPr>
          <p:nvPr>
            <p:ph type="dt" sz="half" idx="10"/>
          </p:nvPr>
        </p:nvSpPr>
        <p:spPr/>
        <p:txBody>
          <a:bodyPr/>
          <a:lstStyle/>
          <a:p>
            <a:fld id="{6E39C043-05BC-984D-B00A-4DB4E5D38E03}" type="datetimeFigureOut">
              <a:rPr lang="en-US" smtClean="0"/>
              <a:t>4/11/16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4560C9C-2EFA-F54B-A3A4-5B6436824CF9}" type="slidenum">
              <a:rPr lang="en-US" smtClean="0"/>
              <a:t>‹#›</a:t>
            </a:fld>
            <a:endParaRPr lang="en-US"/>
          </a:p>
        </p:txBody>
      </p:sp>
      <p:sp>
        <p:nvSpPr>
          <p:cNvPr id="3" name="Text Placeholder 2"/>
          <p:cNvSpPr>
            <a:spLocks noGrp="1"/>
          </p:cNvSpPr>
          <p:nvPr>
            <p:ph type="body" idx="1"/>
          </p:nvPr>
        </p:nvSpPr>
        <p:spPr>
          <a:xfrm>
            <a:off x="497541" y="2070847"/>
            <a:ext cx="3657600" cy="322729"/>
          </a:xfrm>
          <a:prstGeom prst="rect">
            <a:avLst/>
          </a:prstGeom>
          <a:solidFill>
            <a:schemeClr val="accent3"/>
          </a:solidFill>
        </p:spPr>
        <p:txBody>
          <a:bodyPr tIns="0" bIns="0" anchor="ctr" anchorCtr="0">
            <a:noAutofit/>
          </a:bodyPr>
          <a:lstStyle>
            <a:lvl1pPr marL="0" indent="0" algn="ctr">
              <a:spcBef>
                <a:spcPts val="0"/>
              </a:spcBef>
              <a:buNone/>
              <a:defRPr sz="18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p:cNvSpPr>
            <a:spLocks noGrp="1"/>
          </p:cNvSpPr>
          <p:nvPr>
            <p:ph type="body" sz="quarter" idx="3"/>
          </p:nvPr>
        </p:nvSpPr>
        <p:spPr>
          <a:xfrm>
            <a:off x="4399878" y="2070847"/>
            <a:ext cx="3657600" cy="322729"/>
          </a:xfrm>
          <a:prstGeom prst="rect">
            <a:avLst/>
          </a:prstGeom>
          <a:solidFill>
            <a:schemeClr val="accent3">
              <a:lumMod val="60000"/>
              <a:lumOff val="40000"/>
            </a:schemeClr>
          </a:solidFill>
        </p:spPr>
        <p:txBody>
          <a:bodyPr tIns="0" bIns="0" anchor="ctr" anchorCtr="0">
            <a:noAutofit/>
          </a:bodyPr>
          <a:lstStyle>
            <a:lvl1pPr marL="0" indent="0" algn="ctr">
              <a:spcBef>
                <a:spcPts val="0"/>
              </a:spcBef>
              <a:buNone/>
              <a:defRPr sz="18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2 Content, Top and Bottom">
    <p:spTree>
      <p:nvGrpSpPr>
        <p:cNvPr id="1" name=""/>
        <p:cNvGrpSpPr/>
        <p:nvPr/>
      </p:nvGrpSpPr>
      <p:grpSpPr>
        <a:xfrm>
          <a:off x="0" y="0"/>
          <a:ext cx="0" cy="0"/>
          <a:chOff x="0" y="0"/>
          <a:chExt cx="0" cy="0"/>
        </a:xfrm>
      </p:grpSpPr>
      <p:sp>
        <p:nvSpPr>
          <p:cNvPr id="10" name="TextBox 9"/>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498517" y="1985963"/>
            <a:ext cx="7569157"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p:txBody>
          <a:bodyPr/>
          <a:lstStyle/>
          <a:p>
            <a:fld id="{6E39C043-05BC-984D-B00A-4DB4E5D38E03}" type="datetimeFigureOut">
              <a:rPr lang="en-US" smtClean="0"/>
              <a:t>4/11/16</a:t>
            </a:fld>
            <a:endParaRPr lang="en-US"/>
          </a:p>
        </p:txBody>
      </p:sp>
      <p:sp>
        <p:nvSpPr>
          <p:cNvPr id="6" name="Footer Placeholder 5"/>
          <p:cNvSpPr>
            <a:spLocks noGrp="1"/>
          </p:cNvSpPr>
          <p:nvPr>
            <p:ph type="ftr" sz="quarter" idx="11"/>
          </p:nvPr>
        </p:nvSpPr>
        <p:spPr/>
        <p:txBody>
          <a:bodyPr/>
          <a:lstStyle/>
          <a:p>
            <a:endParaRPr lang="en-US"/>
          </a:p>
        </p:txBody>
      </p:sp>
      <p:sp>
        <p:nvSpPr>
          <p:cNvPr id="13" name="Content Placeholder 2"/>
          <p:cNvSpPr>
            <a:spLocks noGrp="1"/>
          </p:cNvSpPr>
          <p:nvPr>
            <p:ph sz="half" idx="14"/>
          </p:nvPr>
        </p:nvSpPr>
        <p:spPr>
          <a:xfrm>
            <a:off x="498517" y="4164965"/>
            <a:ext cx="7569157"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4" name="Rectangle 13"/>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5" name="Slide Number Placeholder 6"/>
          <p:cNvSpPr>
            <a:spLocks noGrp="1"/>
          </p:cNvSpPr>
          <p:nvPr>
            <p:ph type="sldNum" sz="quarter" idx="12"/>
          </p:nvPr>
        </p:nvSpPr>
        <p:spPr>
          <a:xfrm>
            <a:off x="8305800" y="242234"/>
            <a:ext cx="554038" cy="365125"/>
          </a:xfrm>
        </p:spPr>
        <p:txBody>
          <a:bodyPr/>
          <a:lstStyle/>
          <a:p>
            <a:fld id="{24560C9C-2EFA-F54B-A3A4-5B6436824CF9}"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3 Content">
    <p:spTree>
      <p:nvGrpSpPr>
        <p:cNvPr id="1" name=""/>
        <p:cNvGrpSpPr/>
        <p:nvPr/>
      </p:nvGrpSpPr>
      <p:grpSpPr>
        <a:xfrm>
          <a:off x="0" y="0"/>
          <a:ext cx="0" cy="0"/>
          <a:chOff x="0" y="0"/>
          <a:chExt cx="0" cy="0"/>
        </a:xfrm>
      </p:grpSpPr>
      <p:sp>
        <p:nvSpPr>
          <p:cNvPr id="8" name="Rectangle 7"/>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TextBox 9"/>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4410075" y="1985963"/>
            <a:ext cx="3657600"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p:txBody>
          <a:bodyPr/>
          <a:lstStyle/>
          <a:p>
            <a:fld id="{6E39C043-05BC-984D-B00A-4DB4E5D38E03}" type="datetimeFigureOut">
              <a:rPr lang="en-US" smtClean="0"/>
              <a:t>4/11/16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560C9C-2EFA-F54B-A3A4-5B6436824CF9}" type="slidenum">
              <a:rPr lang="en-US" smtClean="0"/>
              <a:t>‹#›</a:t>
            </a:fld>
            <a:endParaRPr lang="en-US"/>
          </a:p>
        </p:txBody>
      </p:sp>
      <p:sp>
        <p:nvSpPr>
          <p:cNvPr id="11" name="Content Placeholder 2"/>
          <p:cNvSpPr>
            <a:spLocks noGrp="1"/>
          </p:cNvSpPr>
          <p:nvPr>
            <p:ph sz="half" idx="15"/>
          </p:nvPr>
        </p:nvSpPr>
        <p:spPr>
          <a:xfrm>
            <a:off x="498518" y="1985963"/>
            <a:ext cx="3657600" cy="41402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3" name="Content Placeholder 2"/>
          <p:cNvSpPr>
            <a:spLocks noGrp="1"/>
          </p:cNvSpPr>
          <p:nvPr>
            <p:ph sz="half" idx="16"/>
          </p:nvPr>
        </p:nvSpPr>
        <p:spPr>
          <a:xfrm>
            <a:off x="4410075" y="4169664"/>
            <a:ext cx="3657600"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slideLayout" Target="../slideLayouts/slideLayout20.xml"/><Relationship Id="rId21" Type="http://schemas.openxmlformats.org/officeDocument/2006/relationships/theme" Target="../theme/theme1.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98474" y="484094"/>
            <a:ext cx="7556313" cy="1116106"/>
          </a:xfrm>
          <a:prstGeom prst="rect">
            <a:avLst/>
          </a:prstGeom>
        </p:spPr>
        <p:txBody>
          <a:bodyPr vert="horz" lIns="91440" tIns="45720" rIns="91440" bIns="45720" rtlCol="0" anchor="t" anchorCtr="0">
            <a:noAutofit/>
          </a:bodyPr>
          <a:lstStyle/>
          <a:p>
            <a:r>
              <a:rPr lang="en-US"/>
              <a:t>Click to edit Master title style</a:t>
            </a:r>
            <a:endParaRPr/>
          </a:p>
        </p:txBody>
      </p:sp>
      <p:sp>
        <p:nvSpPr>
          <p:cNvPr id="3" name="Text Placeholder 2"/>
          <p:cNvSpPr>
            <a:spLocks noGrp="1"/>
          </p:cNvSpPr>
          <p:nvPr>
            <p:ph type="body" idx="1"/>
          </p:nvPr>
        </p:nvSpPr>
        <p:spPr>
          <a:xfrm>
            <a:off x="498474" y="1981200"/>
            <a:ext cx="7556313" cy="4144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2"/>
          </p:nvPr>
        </p:nvSpPr>
        <p:spPr>
          <a:xfrm>
            <a:off x="6795247" y="6423585"/>
            <a:ext cx="2133600" cy="365125"/>
          </a:xfrm>
          <a:prstGeom prst="rect">
            <a:avLst/>
          </a:prstGeom>
        </p:spPr>
        <p:txBody>
          <a:bodyPr vert="horz" lIns="91440" tIns="45720" rIns="91440" bIns="45720" rtlCol="0" anchor="ctr"/>
          <a:lstStyle>
            <a:lvl1pPr algn="r">
              <a:defRPr sz="1100">
                <a:solidFill>
                  <a:schemeClr val="tx1">
                    <a:lumMod val="65000"/>
                    <a:lumOff val="35000"/>
                  </a:schemeClr>
                </a:solidFill>
              </a:defRPr>
            </a:lvl1pPr>
          </a:lstStyle>
          <a:p>
            <a:fld id="{6E39C043-05BC-984D-B00A-4DB4E5D38E03}" type="datetimeFigureOut">
              <a:rPr lang="en-US" smtClean="0"/>
              <a:t>4/11/16</a:t>
            </a:fld>
            <a:endParaRPr lang="en-US"/>
          </a:p>
        </p:txBody>
      </p:sp>
      <p:sp>
        <p:nvSpPr>
          <p:cNvPr id="5" name="Footer Placeholder 4"/>
          <p:cNvSpPr>
            <a:spLocks noGrp="1"/>
          </p:cNvSpPr>
          <p:nvPr>
            <p:ph type="ftr" sz="quarter" idx="3"/>
          </p:nvPr>
        </p:nvSpPr>
        <p:spPr>
          <a:xfrm>
            <a:off x="201706" y="6423585"/>
            <a:ext cx="6122894" cy="365125"/>
          </a:xfrm>
          <a:prstGeom prst="rect">
            <a:avLst/>
          </a:prstGeom>
        </p:spPr>
        <p:txBody>
          <a:bodyPr vert="horz" lIns="91440" tIns="45720" rIns="91440" bIns="45720" rtlCol="0" anchor="ctr"/>
          <a:lstStyle>
            <a:lvl1pPr algn="l">
              <a:defRPr sz="1100">
                <a:solidFill>
                  <a:schemeClr val="tx1">
                    <a:lumMod val="65000"/>
                    <a:lumOff val="35000"/>
                  </a:schemeClr>
                </a:solidFill>
              </a:defRPr>
            </a:lvl1pPr>
          </a:lstStyle>
          <a:p>
            <a:endParaRPr lang="en-US"/>
          </a:p>
        </p:txBody>
      </p:sp>
      <p:sp>
        <p:nvSpPr>
          <p:cNvPr id="6" name="Slide Number Placeholder 5"/>
          <p:cNvSpPr>
            <a:spLocks noGrp="1"/>
          </p:cNvSpPr>
          <p:nvPr>
            <p:ph type="sldNum" sz="quarter" idx="4"/>
          </p:nvPr>
        </p:nvSpPr>
        <p:spPr>
          <a:xfrm>
            <a:off x="8305800" y="242234"/>
            <a:ext cx="554038" cy="365125"/>
          </a:xfrm>
          <a:prstGeom prst="rect">
            <a:avLst/>
          </a:prstGeom>
        </p:spPr>
        <p:txBody>
          <a:bodyPr vert="horz" lIns="91440" tIns="45720" rIns="91440" bIns="45720" rtlCol="0" anchor="ctr"/>
          <a:lstStyle>
            <a:lvl1pPr algn="r">
              <a:defRPr sz="1400">
                <a:solidFill>
                  <a:schemeClr val="bg1"/>
                </a:solidFill>
              </a:defRPr>
            </a:lvl1pPr>
          </a:lstStyle>
          <a:p>
            <a:fld id="{24560C9C-2EFA-F54B-A3A4-5B6436824CF9}"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Lst>
  <p:txStyles>
    <p:titleStyle>
      <a:lvl1pPr algn="l" defTabSz="914400" rtl="0" eaLnBrk="1" latinLnBrk="0" hangingPunct="1">
        <a:spcBef>
          <a:spcPct val="0"/>
        </a:spcBef>
        <a:buNone/>
        <a:defRPr sz="3600" b="0" kern="1200">
          <a:solidFill>
            <a:schemeClr val="accent1"/>
          </a:solidFill>
          <a:latin typeface="+mj-lt"/>
          <a:ea typeface="+mj-ea"/>
          <a:cs typeface="+mj-cs"/>
        </a:defRPr>
      </a:lvl1pPr>
    </p:titleStyle>
    <p:bodyStyle>
      <a:lvl1pPr marL="228600" indent="-228600" algn="l" defTabSz="914400" rtl="0" eaLnBrk="1" latinLnBrk="0" hangingPunct="1">
        <a:spcBef>
          <a:spcPts val="2000"/>
        </a:spcBef>
        <a:buClr>
          <a:schemeClr val="accent1"/>
        </a:buClr>
        <a:buSzPct val="75000"/>
        <a:buFont typeface="Wingdings" pitchFamily="2" charset="2"/>
        <a:buChar char="n"/>
        <a:defRPr sz="2000" kern="1200">
          <a:solidFill>
            <a:schemeClr val="tx1">
              <a:lumMod val="65000"/>
              <a:lumOff val="35000"/>
            </a:schemeClr>
          </a:solidFill>
          <a:latin typeface="+mn-lt"/>
          <a:ea typeface="+mn-ea"/>
          <a:cs typeface="+mn-cs"/>
        </a:defRPr>
      </a:lvl1pPr>
      <a:lvl2pPr marL="4572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2pPr>
      <a:lvl3pPr marL="6858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3pPr>
      <a:lvl4pPr marL="9144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4pPr>
      <a:lvl5pPr marL="11430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5pPr>
      <a:lvl6pPr marL="1377950"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dirty="0" smtClean="0">
          <a:solidFill>
            <a:schemeClr val="tx1">
              <a:lumMod val="65000"/>
              <a:lumOff val="35000"/>
            </a:schemeClr>
          </a:solidFill>
          <a:latin typeface="+mn-lt"/>
          <a:ea typeface="+mn-ea"/>
          <a:cs typeface="+mn-cs"/>
        </a:defRPr>
      </a:lvl6pPr>
      <a:lvl7pPr marL="1603375" indent="-228600" algn="l" defTabSz="914400" rtl="0" eaLnBrk="1" latinLnBrk="0" hangingPunct="1">
        <a:spcBef>
          <a:spcPct val="20000"/>
        </a:spcBef>
        <a:buClr>
          <a:schemeClr val="accent1"/>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7pPr>
      <a:lvl8pPr marL="1830388"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8pPr>
      <a:lvl9pPr marL="2057400" indent="-228600" algn="l" defTabSz="914400" rtl="0" eaLnBrk="1" latinLnBrk="0" hangingPunct="1">
        <a:spcBef>
          <a:spcPct val="20000"/>
        </a:spcBef>
        <a:buClr>
          <a:schemeClr val="accent1"/>
        </a:buClr>
        <a:buSzPct val="75000"/>
        <a:buFont typeface="Wingdings" pitchFamily="2" charset="2"/>
        <a:buChar char=""/>
        <a:defRPr lang="en-US" sz="1800" kern="1200" baseline="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hyperlink" Target="https://www.youtube.com/watch?v=v80DIk303Ns" TargetMode="External"/><Relationship Id="rId4" Type="http://schemas.openxmlformats.org/officeDocument/2006/relationships/image" Target="../media/image15.png"/><Relationship Id="rId1" Type="http://schemas.openxmlformats.org/officeDocument/2006/relationships/slideLayout" Target="../slideLayouts/slideLayout8.xml"/><Relationship Id="rId2" Type="http://schemas.openxmlformats.org/officeDocument/2006/relationships/hyperlink" Target="http://www.chemistry.mtu.edu/pages/courses/files/ch1120-sgreen/chap15_lec.ppt"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s://www.youtube.com/watch?v=PciV_Wuh9V8" TargetMode="External"/><Relationship Id="rId4" Type="http://schemas.openxmlformats.org/officeDocument/2006/relationships/hyperlink" Target="http://www.mhhe.com/physsci/chemistry/essentialchemistry/flash/lechv17.swf" TargetMode="External"/><Relationship Id="rId1" Type="http://schemas.openxmlformats.org/officeDocument/2006/relationships/slideLayout" Target="../slideLayouts/slideLayout6.xml"/><Relationship Id="rId2" Type="http://schemas.openxmlformats.org/officeDocument/2006/relationships/hyperlink" Target="http://www.chemistry.mtu.edu/pages/courses/files/ch1120-sgreen/chap15_lec.ppt"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www.mhhe.com/physsci/chemistry/essentialchemistry/flash/lechv17.swf" TargetMode="External"/><Relationship Id="rId4" Type="http://schemas.openxmlformats.org/officeDocument/2006/relationships/hyperlink" Target="https://www.youtube.com/watch?v=PciV_Wuh9V8" TargetMode="External"/><Relationship Id="rId5" Type="http://schemas.openxmlformats.org/officeDocument/2006/relationships/image" Target="../media/image16.png"/><Relationship Id="rId6" Type="http://schemas.openxmlformats.org/officeDocument/2006/relationships/image" Target="../media/image17.png"/><Relationship Id="rId7" Type="http://schemas.openxmlformats.org/officeDocument/2006/relationships/image" Target="../media/image18.png"/><Relationship Id="rId8" Type="http://schemas.openxmlformats.org/officeDocument/2006/relationships/image" Target="../media/image14.png"/><Relationship Id="rId1" Type="http://schemas.openxmlformats.org/officeDocument/2006/relationships/slideLayout" Target="../slideLayouts/slideLayout8.xml"/><Relationship Id="rId2" Type="http://schemas.openxmlformats.org/officeDocument/2006/relationships/hyperlink" Target="http://www.chemistry.mtu.edu/pages/courses/files/ch1120-sgreen/chap15_lec.ppt"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www.youtube.com/watch?v=PciV_Wuh9V8" TargetMode="External"/><Relationship Id="rId4" Type="http://schemas.openxmlformats.org/officeDocument/2006/relationships/hyperlink" Target="http://www.chemistry.mtu.edu/pages/courses/files/ch1120-sgreen/chap15_lec.ppt" TargetMode="External"/><Relationship Id="rId1" Type="http://schemas.openxmlformats.org/officeDocument/2006/relationships/slideLayout" Target="../slideLayouts/slideLayout8.xml"/><Relationship Id="rId2" Type="http://schemas.openxmlformats.org/officeDocument/2006/relationships/hyperlink" Target="http://www.mhhe.com/physsci/chemistry/essentialchemistry/flash/lechv17.swf"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s://www.youtube.com/watch?v=rKqYE5sZi1s" TargetMode="External"/><Relationship Id="rId4" Type="http://schemas.openxmlformats.org/officeDocument/2006/relationships/image" Target="NULL"/><Relationship Id="rId5" Type="http://schemas.openxmlformats.org/officeDocument/2006/relationships/image" Target="NULL"/><Relationship Id="rId6" Type="http://schemas.openxmlformats.org/officeDocument/2006/relationships/image" Target="../media/image19.png"/><Relationship Id="rId7" Type="http://schemas.openxmlformats.org/officeDocument/2006/relationships/image" Target="../media/image20.png"/><Relationship Id="rId8" Type="http://schemas.openxmlformats.org/officeDocument/2006/relationships/image" Target="../media/image21.png"/><Relationship Id="rId9" Type="http://schemas.openxmlformats.org/officeDocument/2006/relationships/image" Target="../media/image22.png"/><Relationship Id="rId10" Type="http://schemas.openxmlformats.org/officeDocument/2006/relationships/image" Target="../media/image23.png"/><Relationship Id="rId1" Type="http://schemas.openxmlformats.org/officeDocument/2006/relationships/slideLayout" Target="../slideLayouts/slideLayout6.xml"/><Relationship Id="rId2" Type="http://schemas.openxmlformats.org/officeDocument/2006/relationships/hyperlink" Target="http://www.wwnorton.com/college/chemistry/chemistry3/ch/17/chemtours.aspx"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s://www.youtube.com/watch?v=LS67vS10O5Y" TargetMode="External"/><Relationship Id="rId4" Type="http://schemas.openxmlformats.org/officeDocument/2006/relationships/image" Target="../media/image24.png"/><Relationship Id="rId5" Type="http://schemas.openxmlformats.org/officeDocument/2006/relationships/image" Target="../media/image25.png"/><Relationship Id="rId1" Type="http://schemas.openxmlformats.org/officeDocument/2006/relationships/slideLayout" Target="../slideLayouts/slideLayout6.xml"/><Relationship Id="rId2" Type="http://schemas.openxmlformats.org/officeDocument/2006/relationships/hyperlink" Target="http://phet.colorado.edu/en/simulation/acid-base-solutions"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s://www.youtube.com/watch?v=tvCyrBHJfBk" TargetMode="External"/><Relationship Id="rId4" Type="http://schemas.openxmlformats.org/officeDocument/2006/relationships/image" Target="../media/image26.gif"/><Relationship Id="rId5" Type="http://schemas.openxmlformats.org/officeDocument/2006/relationships/image" Target="../media/image27.gif"/><Relationship Id="rId6" Type="http://schemas.openxmlformats.org/officeDocument/2006/relationships/image" Target="../media/image28.gif"/><Relationship Id="rId7" Type="http://schemas.openxmlformats.org/officeDocument/2006/relationships/image" Target="../media/image29.gif"/><Relationship Id="rId8" Type="http://schemas.openxmlformats.org/officeDocument/2006/relationships/image" Target="../media/image30.gif"/><Relationship Id="rId1" Type="http://schemas.openxmlformats.org/officeDocument/2006/relationships/slideLayout" Target="../slideLayouts/slideLayout6.xml"/><Relationship Id="rId2" Type="http://schemas.openxmlformats.org/officeDocument/2006/relationships/hyperlink" Target="http://chemwiki.ucdavis.edu/Core/Analytical_Chemistry/Quantitative_Analysis/Titration/Titration_Fundamentals"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chemwiki.ucdavis.edu/Core/Physical_Chemistry/Acids_and_Bases/Aqueous_Solutions/The_pH_Scale/Temperature_Dependent_of_the_pH_of_pure_Water" TargetMode="External"/><Relationship Id="rId4" Type="http://schemas.openxmlformats.org/officeDocument/2006/relationships/hyperlink" Target="https://www.youtube.com/watch?v=k6pWAoPxTkU" TargetMode="External"/><Relationship Id="rId5" Type="http://schemas.openxmlformats.org/officeDocument/2006/relationships/image" Target="../media/image32.png"/><Relationship Id="rId6" Type="http://schemas.openxmlformats.org/officeDocument/2006/relationships/image" Target="../media/image33.png"/><Relationship Id="rId7" Type="http://schemas.openxmlformats.org/officeDocument/2006/relationships/image" Target="../media/image34.png"/><Relationship Id="rId1" Type="http://schemas.openxmlformats.org/officeDocument/2006/relationships/slideLayout" Target="../slideLayouts/slideLayout8.xml"/><Relationship Id="rId2" Type="http://schemas.openxmlformats.org/officeDocument/2006/relationships/image" Target="../media/image3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hyperlink" Target="http://chemwiki.ucdavis.edu/Core/Analytical_Chemistry/Quantitative_Analysis/Titration/Titration_Of_A_Weak_Acid_With_A_Strong_Base" TargetMode="External"/><Relationship Id="rId3" Type="http://schemas.openxmlformats.org/officeDocument/2006/relationships/hyperlink" Target="https://www.youtube.com/watch?v=WwqKvlE0zX4"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hyperlink" Target="https://www.youtube.com/watch?v=MY7xKjdnxvg" TargetMode="External"/><Relationship Id="rId1" Type="http://schemas.openxmlformats.org/officeDocument/2006/relationships/slideLayout" Target="../slideLayouts/slideLayout8.xml"/><Relationship Id="rId2" Type="http://schemas.openxmlformats.org/officeDocument/2006/relationships/hyperlink" Target="http://chemed.chem.purdue.edu/genchem/topicreview/bp/ch17/weaka.php"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xml"/><Relationship Id="rId3"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hyperlink" Target="https://www.youtube.com/watch?v=nTDvsXcodag" TargetMode="External"/><Relationship Id="rId4" Type="http://schemas.openxmlformats.org/officeDocument/2006/relationships/image" Target="../media/image36.jpeg"/><Relationship Id="rId1" Type="http://schemas.openxmlformats.org/officeDocument/2006/relationships/slideLayout" Target="../slideLayouts/slideLayout8.xml"/><Relationship Id="rId2" Type="http://schemas.openxmlformats.org/officeDocument/2006/relationships/hyperlink" Target="http://science.widener.edu/svb/pset/acidbase.html"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ph.lattelog.com/titrage" TargetMode="External"/><Relationship Id="rId4" Type="http://schemas.openxmlformats.org/officeDocument/2006/relationships/hyperlink" Target="https://www.youtube.com/watch?v=rIvEvwViJGk" TargetMode="External"/><Relationship Id="rId5" Type="http://schemas.openxmlformats.org/officeDocument/2006/relationships/image" Target="../media/image37.png"/><Relationship Id="rId1" Type="http://schemas.openxmlformats.org/officeDocument/2006/relationships/slideLayout" Target="../slideLayouts/slideLayout6.xml"/><Relationship Id="rId2" Type="http://schemas.openxmlformats.org/officeDocument/2006/relationships/notesSlide" Target="../notesSlides/notesSlide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hyperlink" Target="http://chemwiki.ucdavis.edu/Core/Physical_Chemistry/Equilibria/Acid-Base_Equilibria/2._Strong_and_Weak_Acids" TargetMode="External"/><Relationship Id="rId3" Type="http://schemas.openxmlformats.org/officeDocument/2006/relationships/hyperlink" Target="https://www.youtube.com/watch?v=nTDvsXcodag"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hyperlink" Target="http://chemwiki.ucdavis.edu/Core/Physical_Chemistry/Acids_and_Bases/Buffers" TargetMode="External"/><Relationship Id="rId3" Type="http://schemas.openxmlformats.org/officeDocument/2006/relationships/hyperlink" Target="https://www.youtube.com/watch?v=XR_0k8JIawY"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hyperlink" Target="http://chemwiki.ucdavis.edu/Core/Physical_Chemistry/Equilibria/Solubilty/Solubility_Product_Constant,_Ksp" TargetMode="External"/><Relationship Id="rId3" Type="http://schemas.openxmlformats.org/officeDocument/2006/relationships/hyperlink" Target="https://www.youtube.com/watch?v=Dy0sK4jXddI"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chemwiki.ucdavis.edu/Core/Physical_Chemistry/Equilibria/Solubilty/Relating_Solubility_to_Ksp" TargetMode="External"/><Relationship Id="rId4" Type="http://schemas.openxmlformats.org/officeDocument/2006/relationships/hyperlink" Target="https://www.youtube.com/watch?v=Y1CAdntcai4&amp;nohtml5=False" TargetMode="External"/><Relationship Id="rId1" Type="http://schemas.openxmlformats.org/officeDocument/2006/relationships/slideLayout" Target="../slideLayouts/slideLayout8.xml"/><Relationship Id="rId2" Type="http://schemas.openxmlformats.org/officeDocument/2006/relationships/image" Target="../media/image38.png"/></Relationships>
</file>

<file path=ppt/slides/_rels/slide26.xml.rels><?xml version="1.0" encoding="UTF-8" standalone="yes"?>
<Relationships xmlns="http://schemas.openxmlformats.org/package/2006/relationships"><Relationship Id="rId3" Type="http://schemas.openxmlformats.org/officeDocument/2006/relationships/hyperlink" Target="https://www.youtube.com/watch?v=KcXrXvOJxcU" TargetMode="External"/><Relationship Id="rId4" Type="http://schemas.openxmlformats.org/officeDocument/2006/relationships/hyperlink" Target="http://chemwiki.ucdavis.edu/Textbook_Maps/General_Chemistry_Textbook_Maps/Map:_General_Chemistry_(Petrucci_et_al.)/18:_Solubility_and_Complex-Ion_Equilibria/18.7:_Solubility_and_pH%23mjx-eqn-17.17" TargetMode="External"/><Relationship Id="rId1" Type="http://schemas.openxmlformats.org/officeDocument/2006/relationships/slideLayout" Target="../slideLayouts/slideLayout8.xml"/><Relationship Id="rId2" Type="http://schemas.openxmlformats.org/officeDocument/2006/relationships/hyperlink" Target="http://chemwiki.ucdavis.edu/Textbook_Maps/General_Chemistry_Textbook_Maps/Map:_General_Chemistry_(Petrucci_et_al.)/18:_Solubility_and_Complex-Ion_Equilibria/18.7:_Solubility_and_pH"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s://www.youtube.com/watch?v=fS6AwXxrGhY" TargetMode="External"/><Relationship Id="rId4" Type="http://schemas.openxmlformats.org/officeDocument/2006/relationships/image" Target="../media/image39.png"/><Relationship Id="rId5" Type="http://schemas.openxmlformats.org/officeDocument/2006/relationships/hyperlink" Target="https://concord.org/stem-resources/solubility" TargetMode="External"/><Relationship Id="rId6" Type="http://schemas.openxmlformats.org/officeDocument/2006/relationships/image" Target="../media/image40.png"/><Relationship Id="rId7" Type="http://schemas.openxmlformats.org/officeDocument/2006/relationships/image" Target="../media/image41.png"/><Relationship Id="rId1" Type="http://schemas.openxmlformats.org/officeDocument/2006/relationships/slideLayout" Target="../slideLayouts/slideLayout8.xml"/><Relationship Id="rId2" Type="http://schemas.openxmlformats.org/officeDocument/2006/relationships/hyperlink" Target="http://catalog.flatworldknowledge.com/bookhub/4309?e=averill_1.0-ch13_s01"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hyperlink" Target="https://www.youtube.com/watch?v=U5-3wnY04gU&amp;feature=youtu.be" TargetMode="External"/><Relationship Id="rId5" Type="http://schemas.openxmlformats.org/officeDocument/2006/relationships/image" Target="../media/image43.gif"/><Relationship Id="rId6" Type="http://schemas.openxmlformats.org/officeDocument/2006/relationships/image" Target="../media/image44.jpeg"/><Relationship Id="rId1" Type="http://schemas.openxmlformats.org/officeDocument/2006/relationships/slideLayout" Target="../slideLayouts/slideLayout8.xml"/><Relationship Id="rId2" Type="http://schemas.openxmlformats.org/officeDocument/2006/relationships/hyperlink" Target="http://chemwiki.ucdavis.edu/Textbook_Maps/General_Chemistry_Textbook_Maps/Map:_Chemistry_(OpenSTAX)/16:_Thermodynamics/16.4:_Free_Energy"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xml"/><Relationship Id="rId3" Type="http://schemas.openxmlformats.org/officeDocument/2006/relationships/image" Target="../media/image45.jpeg"/></Relationships>
</file>

<file path=ppt/slides/_rels/slide3.xml.rels><?xml version="1.0" encoding="UTF-8" standalone="yes"?>
<Relationships xmlns="http://schemas.openxmlformats.org/package/2006/relationships"><Relationship Id="rId3" Type="http://schemas.openxmlformats.org/officeDocument/2006/relationships/hyperlink" Target="http://www.bozemanscience.com/ap-chem-064-equilibrium/" TargetMode="External"/><Relationship Id="rId4" Type="http://schemas.openxmlformats.org/officeDocument/2006/relationships/image" Target="../media/image3.png"/><Relationship Id="rId5" Type="http://schemas.openxmlformats.org/officeDocument/2006/relationships/image" Target="../media/image4.png"/><Relationship Id="rId1" Type="http://schemas.openxmlformats.org/officeDocument/2006/relationships/slideLayout" Target="../slideLayouts/slideLayout6.xml"/><Relationship Id="rId2" Type="http://schemas.openxmlformats.org/officeDocument/2006/relationships/hyperlink" Target="http://www.chemistry.mtu.edu/pages/courses/files/ch1120-sgreen/chap15_lec.ppt" TargetMode="External"/></Relationships>
</file>

<file path=ppt/slides/_rels/slide30.xml.rels><?xml version="1.0" encoding="UTF-8" standalone="yes"?>
<Relationships xmlns="http://schemas.openxmlformats.org/package/2006/relationships"><Relationship Id="rId3" Type="http://schemas.openxmlformats.org/officeDocument/2006/relationships/hyperlink" Target="https://www.youtube.com/watch?v=gR1ZUlV3n5E" TargetMode="External"/><Relationship Id="rId4" Type="http://schemas.openxmlformats.org/officeDocument/2006/relationships/hyperlink" Target="http://chemvlab.org/activities/activity.php?id=3" TargetMode="External"/><Relationship Id="rId5" Type="http://schemas.openxmlformats.org/officeDocument/2006/relationships/image" Target="../media/image46.png"/><Relationship Id="rId6" Type="http://schemas.openxmlformats.org/officeDocument/2006/relationships/image" Target="../media/image47.png"/><Relationship Id="rId7" Type="http://schemas.openxmlformats.org/officeDocument/2006/relationships/image" Target="../media/image48.png"/><Relationship Id="rId8" Type="http://schemas.openxmlformats.org/officeDocument/2006/relationships/image" Target="../media/image49.png"/><Relationship Id="rId1" Type="http://schemas.openxmlformats.org/officeDocument/2006/relationships/slideLayout" Target="../slideLayouts/slideLayout6.xml"/><Relationship Id="rId2" Type="http://schemas.openxmlformats.org/officeDocument/2006/relationships/hyperlink" Target="http://www.chemcollective.org/chem/ubc/exp01/index.php" TargetMode="External"/></Relationships>
</file>

<file path=ppt/slides/_rels/slide31.xml.rels><?xml version="1.0" encoding="UTF-8" standalone="yes"?>
<Relationships xmlns="http://schemas.openxmlformats.org/package/2006/relationships"><Relationship Id="rId11" Type="http://schemas.openxmlformats.org/officeDocument/2006/relationships/image" Target="../media/image54.gif"/><Relationship Id="rId12" Type="http://schemas.openxmlformats.org/officeDocument/2006/relationships/image" Target="../media/image55.png"/><Relationship Id="rId1" Type="http://schemas.openxmlformats.org/officeDocument/2006/relationships/slideLayout" Target="../slideLayouts/slideLayout6.xml"/><Relationship Id="rId2" Type="http://schemas.openxmlformats.org/officeDocument/2006/relationships/hyperlink" Target="http://www.kmacgill.com/lecture_notes/lecture_notes_gas_laws.htm" TargetMode="External"/><Relationship Id="rId3" Type="http://schemas.openxmlformats.org/officeDocument/2006/relationships/hyperlink" Target="https://www.youtube.com/watch?v=tIwMFhzkAOU&amp;nohtml5=False" TargetMode="External"/><Relationship Id="rId4" Type="http://schemas.openxmlformats.org/officeDocument/2006/relationships/image" Target="../media/image50.png"/><Relationship Id="rId5" Type="http://schemas.openxmlformats.org/officeDocument/2006/relationships/image" Target="../media/image51.png"/><Relationship Id="rId6" Type="http://schemas.openxmlformats.org/officeDocument/2006/relationships/image" Target="../media/image52.png"/><Relationship Id="rId7" Type="http://schemas.openxmlformats.org/officeDocument/2006/relationships/image" Target="../media/image53.png"/><Relationship Id="rId8" Type="http://schemas.openxmlformats.org/officeDocument/2006/relationships/hyperlink" Target="http://chemwiki.ucdavis.edu/Textbook_Maps/General_Chemistry_Textbook_Maps/Map:_Chem1_(Lower)/06._Properties_of_Gases/6.4:_Kinetic_Molecular_Theory_(Overview)" TargetMode="External"/><Relationship Id="rId9" Type="http://schemas.openxmlformats.org/officeDocument/2006/relationships/hyperlink" Target="https://www.youtube.com/watch?v=0UJXa9Hd88I&amp;nohtml5=False" TargetMode="External"/><Relationship Id="rId10" Type="http://schemas.openxmlformats.org/officeDocument/2006/relationships/hyperlink" Target="https://www.youtube.com/watch?v=Rf9j0ztzcs4"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http://www.slideshare.net/chem3221/chromatography" TargetMode="External"/><Relationship Id="rId4" Type="http://schemas.openxmlformats.org/officeDocument/2006/relationships/hyperlink" Target="https://www.youtube.com/watch?v=SdYb6GgBQ7s" TargetMode="External"/><Relationship Id="rId5" Type="http://schemas.openxmlformats.org/officeDocument/2006/relationships/image" Target="../media/image56.jpeg"/><Relationship Id="rId6" Type="http://schemas.openxmlformats.org/officeDocument/2006/relationships/hyperlink" Target="http://lifeofplant.blogspot.com/2011/05/chromatography.html" TargetMode="External"/><Relationship Id="rId7" Type="http://schemas.openxmlformats.org/officeDocument/2006/relationships/hyperlink" Target="https://www.youtube.com/watch?v=Z54ec_G12QE" TargetMode="External"/><Relationship Id="rId8" Type="http://schemas.openxmlformats.org/officeDocument/2006/relationships/image" Target="../media/image57.png"/><Relationship Id="rId9" Type="http://schemas.openxmlformats.org/officeDocument/2006/relationships/image" Target="../media/image58.jpeg"/><Relationship Id="rId1" Type="http://schemas.openxmlformats.org/officeDocument/2006/relationships/slideLayout" Target="../slideLayouts/slideLayout8.xml"/><Relationship Id="rId2" Type="http://schemas.openxmlformats.org/officeDocument/2006/relationships/hyperlink" Target="http://chemsite.lsrhs.net/FlashMedia/html/paperChrom.html" TargetMode="External"/></Relationships>
</file>

<file path=ppt/slides/_rels/slide33.xml.rels><?xml version="1.0" encoding="UTF-8" standalone="yes"?>
<Relationships xmlns="http://schemas.openxmlformats.org/package/2006/relationships"><Relationship Id="rId11" Type="http://schemas.openxmlformats.org/officeDocument/2006/relationships/image" Target="../media/image65.jpeg"/><Relationship Id="rId12" Type="http://schemas.openxmlformats.org/officeDocument/2006/relationships/image" Target="../media/image66.jpeg"/><Relationship Id="rId13" Type="http://schemas.openxmlformats.org/officeDocument/2006/relationships/image" Target="../media/image67.jpeg"/><Relationship Id="rId14" Type="http://schemas.openxmlformats.org/officeDocument/2006/relationships/image" Target="../media/image68.jpeg"/><Relationship Id="rId15" Type="http://schemas.openxmlformats.org/officeDocument/2006/relationships/image" Target="../media/image69.jpeg"/><Relationship Id="rId16" Type="http://schemas.openxmlformats.org/officeDocument/2006/relationships/image" Target="../media/image70.jpeg"/><Relationship Id="rId17" Type="http://schemas.openxmlformats.org/officeDocument/2006/relationships/image" Target="../media/image71.jpeg"/><Relationship Id="rId18" Type="http://schemas.openxmlformats.org/officeDocument/2006/relationships/image" Target="../media/image72.jpeg"/><Relationship Id="rId1" Type="http://schemas.openxmlformats.org/officeDocument/2006/relationships/slideLayout" Target="../slideLayouts/slideLayout8.xml"/><Relationship Id="rId2" Type="http://schemas.openxmlformats.org/officeDocument/2006/relationships/hyperlink" Target="http://www.chem.uiuc.edu/chem103/aluminum/alcrytallize.htm" TargetMode="External"/><Relationship Id="rId3" Type="http://schemas.openxmlformats.org/officeDocument/2006/relationships/hyperlink" Target="https://www.youtube.com/watch?v=Y4NMpO1xI8U&amp;nohtml5=False" TargetMode="External"/><Relationship Id="rId4" Type="http://schemas.openxmlformats.org/officeDocument/2006/relationships/image" Target="../media/image59.png"/><Relationship Id="rId5" Type="http://schemas.openxmlformats.org/officeDocument/2006/relationships/hyperlink" Target="http://www.rsc.org/learn-chemistry/resource/res00001644/aspirin-screen-experiment?cmpid=CMP00004907" TargetMode="External"/><Relationship Id="rId6" Type="http://schemas.openxmlformats.org/officeDocument/2006/relationships/image" Target="../media/image60.jpeg"/><Relationship Id="rId7" Type="http://schemas.openxmlformats.org/officeDocument/2006/relationships/image" Target="../media/image61.jpeg"/><Relationship Id="rId8" Type="http://schemas.openxmlformats.org/officeDocument/2006/relationships/image" Target="../media/image62.jpeg"/><Relationship Id="rId9" Type="http://schemas.openxmlformats.org/officeDocument/2006/relationships/image" Target="../media/image63.jpeg"/><Relationship Id="rId10" Type="http://schemas.openxmlformats.org/officeDocument/2006/relationships/image" Target="../media/image64.jpeg"/></Relationships>
</file>

<file path=ppt/slides/_rels/slide34.xml.rels><?xml version="1.0" encoding="UTF-8" standalone="yes"?>
<Relationships xmlns="http://schemas.openxmlformats.org/package/2006/relationships"><Relationship Id="rId11" Type="http://schemas.openxmlformats.org/officeDocument/2006/relationships/image" Target="../media/image79.png"/><Relationship Id="rId12" Type="http://schemas.openxmlformats.org/officeDocument/2006/relationships/image" Target="../media/image80.png"/><Relationship Id="rId13" Type="http://schemas.openxmlformats.org/officeDocument/2006/relationships/hyperlink" Target="http://chemwiki.ucdavis.edu/Textbook_Maps/General_Chemistry_Textbook_Maps/Map:_Chem1_(Lower)/12:_Acid_Base_Equilibria_Revisited/11.5:_Acid//Base_Titration" TargetMode="External"/><Relationship Id="rId14" Type="http://schemas.openxmlformats.org/officeDocument/2006/relationships/hyperlink" Target="http://group.chem.iastate.edu/Greenbowe/sections/projectfolder/flashfiles/stoichiometry/acid_base.html" TargetMode="External"/><Relationship Id="rId15" Type="http://schemas.openxmlformats.org/officeDocument/2006/relationships/image" Target="../media/image81.png"/><Relationship Id="rId1" Type="http://schemas.openxmlformats.org/officeDocument/2006/relationships/slideLayout" Target="../slideLayouts/slideLayout6.xml"/><Relationship Id="rId2" Type="http://schemas.openxmlformats.org/officeDocument/2006/relationships/image" Target="../media/image73.png"/><Relationship Id="rId3" Type="http://schemas.openxmlformats.org/officeDocument/2006/relationships/hyperlink" Target="http://shanimchemistry.blogspot.com/2015/08/titration.html" TargetMode="External"/><Relationship Id="rId4" Type="http://schemas.openxmlformats.org/officeDocument/2006/relationships/hyperlink" Target="https://www.youtube.com/watch?v=sFpFCPTDv2w" TargetMode="External"/><Relationship Id="rId5" Type="http://schemas.openxmlformats.org/officeDocument/2006/relationships/image" Target="../media/image74.jpeg"/><Relationship Id="rId6" Type="http://schemas.openxmlformats.org/officeDocument/2006/relationships/image" Target="../media/image75.gif"/><Relationship Id="rId7" Type="http://schemas.openxmlformats.org/officeDocument/2006/relationships/image" Target="../media/image76.jpeg"/><Relationship Id="rId8" Type="http://schemas.openxmlformats.org/officeDocument/2006/relationships/hyperlink" Target="http://slideplayer.com/slide/5667195/" TargetMode="External"/><Relationship Id="rId9" Type="http://schemas.openxmlformats.org/officeDocument/2006/relationships/image" Target="../media/image77.png"/><Relationship Id="rId10" Type="http://schemas.openxmlformats.org/officeDocument/2006/relationships/image" Target="../media/image78.png"/></Relationships>
</file>

<file path=ppt/slides/_rels/slide35.xml.rels><?xml version="1.0" encoding="UTF-8" standalone="yes"?>
<Relationships xmlns="http://schemas.openxmlformats.org/package/2006/relationships"><Relationship Id="rId11" Type="http://schemas.openxmlformats.org/officeDocument/2006/relationships/hyperlink" Target="https://www.youtube.com/watch?v=RX6rh-eeflM&amp;nohtml5=False" TargetMode="External"/><Relationship Id="rId12" Type="http://schemas.openxmlformats.org/officeDocument/2006/relationships/hyperlink" Target="http://group.chem.iastate.edu/Greenbowe/sections/projectfolder/flashfiles/redoxNew/redox.html" TargetMode="External"/><Relationship Id="rId13" Type="http://schemas.openxmlformats.org/officeDocument/2006/relationships/image" Target="../media/image88.gif"/><Relationship Id="rId14" Type="http://schemas.openxmlformats.org/officeDocument/2006/relationships/hyperlink" Target="http://staff.buffalostate.edu/nazareay/che112/chromate.htm" TargetMode="External"/><Relationship Id="rId15" Type="http://schemas.openxmlformats.org/officeDocument/2006/relationships/image" Target="../media/image89.jpeg"/><Relationship Id="rId1" Type="http://schemas.openxmlformats.org/officeDocument/2006/relationships/slideLayout" Target="../slideLayouts/slideLayout6.xml"/><Relationship Id="rId2" Type="http://schemas.openxmlformats.org/officeDocument/2006/relationships/hyperlink" Target="http://science.wonderhowto.com/how-to/classic-chemistry-colorize-colorless-liquids-with-black-magic-aka-iodine-clock-reaction-0139128/" TargetMode="External"/><Relationship Id="rId3" Type="http://schemas.openxmlformats.org/officeDocument/2006/relationships/image" Target="../media/image82.png"/><Relationship Id="rId4" Type="http://schemas.openxmlformats.org/officeDocument/2006/relationships/hyperlink" Target="http://chemcollective.org/activities/autograded/130" TargetMode="External"/><Relationship Id="rId5" Type="http://schemas.openxmlformats.org/officeDocument/2006/relationships/image" Target="../media/image83.jpeg"/><Relationship Id="rId6" Type="http://schemas.openxmlformats.org/officeDocument/2006/relationships/image" Target="../media/image84.jpeg"/><Relationship Id="rId7" Type="http://schemas.openxmlformats.org/officeDocument/2006/relationships/image" Target="../media/image85.jpeg"/><Relationship Id="rId8" Type="http://schemas.openxmlformats.org/officeDocument/2006/relationships/image" Target="../media/image86.jpeg"/><Relationship Id="rId9" Type="http://schemas.openxmlformats.org/officeDocument/2006/relationships/image" Target="../media/image87.gif"/><Relationship Id="rId10" Type="http://schemas.openxmlformats.org/officeDocument/2006/relationships/hyperlink" Target="http://pediaa.com/difference-between-acid-base-titration-and-redox-titration/" TargetMode="External"/></Relationships>
</file>

<file path=ppt/slides/_rels/slide36.xml.rels><?xml version="1.0" encoding="UTF-8" standalone="yes"?>
<Relationships xmlns="http://schemas.openxmlformats.org/package/2006/relationships"><Relationship Id="rId11" Type="http://schemas.openxmlformats.org/officeDocument/2006/relationships/hyperlink" Target="https://phet.colorado.edu/en/simulation/reactions-and-rates" TargetMode="External"/><Relationship Id="rId12" Type="http://schemas.openxmlformats.org/officeDocument/2006/relationships/image" Target="../media/image96.jpeg"/><Relationship Id="rId13" Type="http://schemas.openxmlformats.org/officeDocument/2006/relationships/image" Target="../media/image97.png"/><Relationship Id="rId1" Type="http://schemas.openxmlformats.org/officeDocument/2006/relationships/slideLayout" Target="../slideLayouts/slideLayout6.xml"/><Relationship Id="rId2" Type="http://schemas.openxmlformats.org/officeDocument/2006/relationships/hyperlink" Target="http://webpages.sou.edu/~chapman/Ch206/kinhelp.htm" TargetMode="External"/><Relationship Id="rId3" Type="http://schemas.openxmlformats.org/officeDocument/2006/relationships/hyperlink" Target="https://www.youtube.com/watch?v=MyWKEivx6CA&amp;nohtml5=False" TargetMode="External"/><Relationship Id="rId4" Type="http://schemas.openxmlformats.org/officeDocument/2006/relationships/hyperlink" Target="http://www.onlinechemlabs.com/library-of-labs/learning-objectives/iodine-clock-kinetics.aspx" TargetMode="External"/><Relationship Id="rId5" Type="http://schemas.openxmlformats.org/officeDocument/2006/relationships/image" Target="../media/image90.gif"/><Relationship Id="rId6" Type="http://schemas.openxmlformats.org/officeDocument/2006/relationships/image" Target="../media/image91.jpeg"/><Relationship Id="rId7" Type="http://schemas.openxmlformats.org/officeDocument/2006/relationships/image" Target="../media/image92.gif"/><Relationship Id="rId8" Type="http://schemas.openxmlformats.org/officeDocument/2006/relationships/image" Target="../media/image93.gif"/><Relationship Id="rId9" Type="http://schemas.openxmlformats.org/officeDocument/2006/relationships/image" Target="../media/image94.gif"/><Relationship Id="rId10" Type="http://schemas.openxmlformats.org/officeDocument/2006/relationships/image" Target="../media/image95.jpeg"/></Relationships>
</file>

<file path=ppt/slides/_rels/slide37.xml.rels><?xml version="1.0" encoding="UTF-8" standalone="yes"?>
<Relationships xmlns="http://schemas.openxmlformats.org/package/2006/relationships"><Relationship Id="rId3" Type="http://schemas.openxmlformats.org/officeDocument/2006/relationships/hyperlink" Target="http://www.slideshare.net/lurganbeach/lesson-enthalpy-and-calorimetry" TargetMode="External"/><Relationship Id="rId4" Type="http://schemas.openxmlformats.org/officeDocument/2006/relationships/hyperlink" Target="https://www.youtube.com/watch?v=SAR-5wdQKSY" TargetMode="External"/><Relationship Id="rId5" Type="http://schemas.openxmlformats.org/officeDocument/2006/relationships/hyperlink" Target="http://group.chem.iastate.edu/Greenbowe/sections/projectfolder/flashfiles/thermochem/heat_metal.html" TargetMode="External"/><Relationship Id="rId6" Type="http://schemas.openxmlformats.org/officeDocument/2006/relationships/hyperlink" Target="https://commons.wikimedia.org/wiki/File:Bomb_Calorimeter_Diagram.png" TargetMode="External"/><Relationship Id="rId7" Type="http://schemas.openxmlformats.org/officeDocument/2006/relationships/image" Target="../media/image99.jpeg"/><Relationship Id="rId8" Type="http://schemas.openxmlformats.org/officeDocument/2006/relationships/image" Target="../media/image100.jpeg"/><Relationship Id="rId9" Type="http://schemas.openxmlformats.org/officeDocument/2006/relationships/hyperlink" Target="http://www.chem.purdue.edu/gchelp/howtosolveit/Thermodynamics/Calorimetry.html" TargetMode="External"/><Relationship Id="rId1" Type="http://schemas.openxmlformats.org/officeDocument/2006/relationships/slideLayout" Target="../slideLayouts/slideLayout7.xml"/><Relationship Id="rId2" Type="http://schemas.openxmlformats.org/officeDocument/2006/relationships/image" Target="../media/image98.png"/></Relationships>
</file>

<file path=ppt/slides/_rels/slide38.xml.rels><?xml version="1.0" encoding="UTF-8" standalone="yes"?>
<Relationships xmlns="http://schemas.openxmlformats.org/package/2006/relationships"><Relationship Id="rId3" Type="http://schemas.openxmlformats.org/officeDocument/2006/relationships/image" Target="../media/image102.jpeg"/><Relationship Id="rId4" Type="http://schemas.openxmlformats.org/officeDocument/2006/relationships/hyperlink" Target="http://alevelchem.com/aqa_a_level_chemistry/unit3.3/331/analysis.htm" TargetMode="External"/><Relationship Id="rId5" Type="http://schemas.openxmlformats.org/officeDocument/2006/relationships/hyperlink" Target="https://www.youtube.com/watch?v=xhO4goI_BRU&amp;nohtml5=False" TargetMode="External"/><Relationship Id="rId6" Type="http://schemas.openxmlformats.org/officeDocument/2006/relationships/hyperlink" Target="https://www.dartmouth.edu/~chemlab/info/resources/qual/soluble.SolubleAppletA.html" TargetMode="External"/><Relationship Id="rId7" Type="http://schemas.openxmlformats.org/officeDocument/2006/relationships/image" Target="../media/image103.png"/><Relationship Id="rId8" Type="http://schemas.openxmlformats.org/officeDocument/2006/relationships/hyperlink" Target="https://www.dartmouth.edu/~chemlab/info/resources/qual/soluble.SolubleAppletC.html" TargetMode="External"/><Relationship Id="rId9" Type="http://schemas.openxmlformats.org/officeDocument/2006/relationships/image" Target="../media/image104.gif"/><Relationship Id="rId1" Type="http://schemas.openxmlformats.org/officeDocument/2006/relationships/slideLayout" Target="../slideLayouts/slideLayout6.xml"/><Relationship Id="rId2" Type="http://schemas.openxmlformats.org/officeDocument/2006/relationships/image" Target="../media/image101.gif"/></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xml"/><Relationship Id="rId3" Type="http://schemas.openxmlformats.org/officeDocument/2006/relationships/image" Target="../media/image105.png"/></Relationships>
</file>

<file path=ppt/slides/_rels/slide4.xml.rels><?xml version="1.0" encoding="UTF-8" standalone="yes"?>
<Relationships xmlns="http://schemas.openxmlformats.org/package/2006/relationships"><Relationship Id="rId3" Type="http://schemas.openxmlformats.org/officeDocument/2006/relationships/hyperlink" Target="https://www.youtube.com/watch?v=cRPetSjUuUI" TargetMode="External"/><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7.jpeg"/><Relationship Id="rId7" Type="http://schemas.microsoft.com/office/2007/relationships/hdphoto" Target="../media/hdphoto2.wdp"/><Relationship Id="rId1" Type="http://schemas.openxmlformats.org/officeDocument/2006/relationships/slideLayout" Target="../slideLayouts/slideLayout6.xml"/><Relationship Id="rId2" Type="http://schemas.openxmlformats.org/officeDocument/2006/relationships/hyperlink" Target="http://chemed.chem.purdue.edu/genchem/topicreview/bp/ch16/equilib.php" TargetMode="Externa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06.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hyperlink" Target="https://www.youtube.com/watch?v=bvtWqPRIhWg" TargetMode="External"/><Relationship Id="rId4" Type="http://schemas.openxmlformats.org/officeDocument/2006/relationships/image" Target="../media/image8.png"/><Relationship Id="rId1" Type="http://schemas.openxmlformats.org/officeDocument/2006/relationships/slideLayout" Target="../slideLayouts/slideLayout8.xml"/><Relationship Id="rId2" Type="http://schemas.openxmlformats.org/officeDocument/2006/relationships/hyperlink" Target="http://www.chemistry.mtu.edu/pages/courses/files/ch1120-sgreen/chap15_lec.ppt"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www.chemistry.mtu.edu/pages/courses/files/ch1120-sgreen/chap15_lec.ppt" TargetMode="External"/><Relationship Id="rId4" Type="http://schemas.openxmlformats.org/officeDocument/2006/relationships/hyperlink" Target="https://www.youtube.com/watch?v=pEuhbuV04u4&amp;nohtml5=False" TargetMode="External"/><Relationship Id="rId1" Type="http://schemas.openxmlformats.org/officeDocument/2006/relationships/slideLayout" Target="../slideLayouts/slideLayout8.xml"/><Relationship Id="rId2"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hyperlink" Target="https://www.youtube.com/watch?v=QsiGDZd1RF8&amp;nohtml5=False" TargetMode="External"/><Relationship Id="rId4" Type="http://schemas.openxmlformats.org/officeDocument/2006/relationships/image" Target="../media/image10.png"/><Relationship Id="rId5" Type="http://schemas.openxmlformats.org/officeDocument/2006/relationships/image" Target="../media/image11.png"/><Relationship Id="rId6" Type="http://schemas.openxmlformats.org/officeDocument/2006/relationships/hyperlink" Target="http://www.chem.purdue.edu/gchelp/howtosolveit/Equilibrium/Calculating_Equilibrium_Constants.htm%23Kone" TargetMode="External"/><Relationship Id="rId1" Type="http://schemas.openxmlformats.org/officeDocument/2006/relationships/slideLayout" Target="../slideLayouts/slideLayout8.xml"/><Relationship Id="rId2" Type="http://schemas.openxmlformats.org/officeDocument/2006/relationships/hyperlink" Target="mailto:http://www.chemistry.mtu.edu/pages/courses/files/ch1120-sgreen/chap15_lec.ppt"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mailto:http://www.chemistry.mtu.edu/pages/courses/files/ch1120-sgreen/chap15_lec.ppt" TargetMode="External"/><Relationship Id="rId4" Type="http://schemas.openxmlformats.org/officeDocument/2006/relationships/hyperlink" Target="https://www.youtube.com/watch?v=QsiGDZd1RF8&amp;nohtml5=False" TargetMode="External"/><Relationship Id="rId5" Type="http://schemas.openxmlformats.org/officeDocument/2006/relationships/image" Target="../media/image12.png"/><Relationship Id="rId6" Type="http://schemas.openxmlformats.org/officeDocument/2006/relationships/hyperlink" Target="http://www.chem.purdue.edu/gchelp/howtosolveit/Equilibrium/Calculating_Equilibrium_Constants.htm%23Ktwo" TargetMode="External"/><Relationship Id="rId7" Type="http://schemas.openxmlformats.org/officeDocument/2006/relationships/image" Target="../media/image13.png"/><Relationship Id="rId1" Type="http://schemas.openxmlformats.org/officeDocument/2006/relationships/slideLayout" Target="../slideLayouts/slideLayout8.xml"/><Relationship Id="rId2" Type="http://schemas.openxmlformats.org/officeDocument/2006/relationships/hyperlink" Target="https://www.google.com/url?sa=i&amp;rct=j&amp;q=&amp;esrc=s&amp;source=images&amp;cd=&amp;ved=0ahUKEwjTtt-og4LMAhWJph4KHZqyA1AQjRwIBw&amp;url=http://philschatz.com/chemistry-book/contents/m51112.html&amp;psig=AFQjCNGlffYQaU8IHlsrZSN2D8Z6lnOM5w&amp;ust=1460307443839934"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s://www.youtube.com/watch?v=tTO7UYeBSPk&amp;nohtml5=False" TargetMode="External"/><Relationship Id="rId4" Type="http://schemas.openxmlformats.org/officeDocument/2006/relationships/image" Target="../media/image14.png"/><Relationship Id="rId1" Type="http://schemas.openxmlformats.org/officeDocument/2006/relationships/slideLayout" Target="../slideLayouts/slideLayout8.xml"/><Relationship Id="rId2" Type="http://schemas.openxmlformats.org/officeDocument/2006/relationships/hyperlink" Target="http://www.chemistry.mtu.edu/pages/courses/files/ch1120-sgreen/chap15_lec.ppt"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370429" y="4678791"/>
            <a:ext cx="4506111" cy="2367666"/>
          </a:xfrm>
        </p:spPr>
        <p:txBody>
          <a:bodyPr>
            <a:noAutofit/>
          </a:bodyPr>
          <a:lstStyle/>
          <a:p>
            <a:pPr algn="r"/>
            <a:r>
              <a:rPr lang="en-US" sz="5000" dirty="0" smtClean="0"/>
              <a:t>AP Chemistry</a:t>
            </a:r>
            <a:br>
              <a:rPr lang="en-US" sz="5000" dirty="0" smtClean="0"/>
            </a:br>
            <a:r>
              <a:rPr lang="en-US" sz="5000" dirty="0" smtClean="0"/>
              <a:t>Exam Review</a:t>
            </a:r>
            <a:r>
              <a:rPr lang="en-US" sz="5000" b="1" dirty="0" smtClean="0"/>
              <a:t/>
            </a:r>
            <a:br>
              <a:rPr lang="en-US" sz="5000" b="1" dirty="0" smtClean="0"/>
            </a:br>
            <a:endParaRPr lang="en-US" sz="5000" b="1" dirty="0"/>
          </a:p>
        </p:txBody>
      </p:sp>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backgroundRemoval t="10000" b="91667" l="862" r="98621"/>
                    </a14:imgEffect>
                    <a14:imgEffect>
                      <a14:saturation sat="200000"/>
                    </a14:imgEffect>
                  </a14:imgLayer>
                </a14:imgProps>
              </a:ext>
            </a:extLst>
          </a:blip>
          <a:stretch>
            <a:fillRect/>
          </a:stretch>
        </p:blipFill>
        <p:spPr>
          <a:xfrm rot="19767677">
            <a:off x="331703" y="1337544"/>
            <a:ext cx="6723463" cy="4173184"/>
          </a:xfrm>
          <a:prstGeom prst="rect">
            <a:avLst/>
          </a:prstGeom>
        </p:spPr>
      </p:pic>
    </p:spTree>
    <p:extLst>
      <p:ext uri="{BB962C8B-B14F-4D97-AF65-F5344CB8AC3E}">
        <p14:creationId xmlns:p14="http://schemas.microsoft.com/office/powerpoint/2010/main" val="1885462306"/>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98474" y="189998"/>
            <a:ext cx="7556313" cy="1116106"/>
          </a:xfrm>
        </p:spPr>
        <p:txBody>
          <a:bodyPr/>
          <a:lstStyle/>
          <a:p>
            <a:r>
              <a:rPr lang="en-US" dirty="0" smtClean="0"/>
              <a:t>Magnitude of </a:t>
            </a:r>
            <a:r>
              <a:rPr lang="en-US" i="1" dirty="0" smtClean="0"/>
              <a:t>K</a:t>
            </a:r>
            <a:endParaRPr lang="en-US" dirty="0"/>
          </a:p>
        </p:txBody>
      </p:sp>
      <p:sp>
        <p:nvSpPr>
          <p:cNvPr id="10" name="TextBox 9"/>
          <p:cNvSpPr txBox="1"/>
          <p:nvPr/>
        </p:nvSpPr>
        <p:spPr>
          <a:xfrm>
            <a:off x="8097582" y="-32652"/>
            <a:ext cx="979575" cy="369332"/>
          </a:xfrm>
          <a:prstGeom prst="rect">
            <a:avLst/>
          </a:prstGeom>
          <a:noFill/>
        </p:spPr>
        <p:txBody>
          <a:bodyPr wrap="square" rtlCol="0">
            <a:spAutoFit/>
          </a:bodyPr>
          <a:lstStyle/>
          <a:p>
            <a:r>
              <a:rPr lang="en-US" dirty="0" smtClean="0">
                <a:hlinkClick r:id="rId2"/>
              </a:rPr>
              <a:t>Source</a:t>
            </a:r>
            <a:endParaRPr lang="en-US" dirty="0"/>
          </a:p>
        </p:txBody>
      </p:sp>
      <p:sp>
        <p:nvSpPr>
          <p:cNvPr id="11" name="TextBox 10"/>
          <p:cNvSpPr txBox="1"/>
          <p:nvPr/>
        </p:nvSpPr>
        <p:spPr>
          <a:xfrm>
            <a:off x="0" y="6008039"/>
            <a:ext cx="9144000" cy="923330"/>
          </a:xfrm>
          <a:prstGeom prst="rect">
            <a:avLst/>
          </a:prstGeom>
          <a:noFill/>
        </p:spPr>
        <p:txBody>
          <a:bodyPr wrap="square" rtlCol="0">
            <a:spAutoFit/>
          </a:bodyPr>
          <a:lstStyle/>
          <a:p>
            <a:r>
              <a:rPr lang="en-US" dirty="0" smtClean="0"/>
              <a:t>LO </a:t>
            </a:r>
            <a:r>
              <a:rPr lang="en-US" dirty="0"/>
              <a:t>6.7: The student is able, for a reversible reaction that has a large or small K, </a:t>
            </a:r>
            <a:r>
              <a:rPr lang="en-US" dirty="0" smtClean="0"/>
              <a:t>to determine </a:t>
            </a:r>
            <a:r>
              <a:rPr lang="en-US" dirty="0"/>
              <a:t>which chemical species will have very large versus very small concentrations at equilibrium. </a:t>
            </a:r>
          </a:p>
        </p:txBody>
      </p:sp>
      <p:sp>
        <p:nvSpPr>
          <p:cNvPr id="12" name="TextBox 11"/>
          <p:cNvSpPr txBox="1"/>
          <p:nvPr/>
        </p:nvSpPr>
        <p:spPr>
          <a:xfrm>
            <a:off x="8157538" y="1816854"/>
            <a:ext cx="894959" cy="369332"/>
          </a:xfrm>
          <a:prstGeom prst="rect">
            <a:avLst/>
          </a:prstGeom>
          <a:noFill/>
        </p:spPr>
        <p:txBody>
          <a:bodyPr wrap="square" rtlCol="0">
            <a:spAutoFit/>
          </a:bodyPr>
          <a:lstStyle/>
          <a:p>
            <a:r>
              <a:rPr lang="en-US" dirty="0" smtClean="0">
                <a:hlinkClick r:id="rId3"/>
              </a:rPr>
              <a:t>Video</a:t>
            </a:r>
            <a:endParaRPr lang="en-US" dirty="0"/>
          </a:p>
        </p:txBody>
      </p:sp>
      <p:sp>
        <p:nvSpPr>
          <p:cNvPr id="4" name="Content Placeholder 3"/>
          <p:cNvSpPr>
            <a:spLocks noGrp="1"/>
          </p:cNvSpPr>
          <p:nvPr>
            <p:ph sz="half" idx="14"/>
          </p:nvPr>
        </p:nvSpPr>
        <p:spPr>
          <a:xfrm>
            <a:off x="485630" y="1008744"/>
            <a:ext cx="7569157" cy="1965960"/>
          </a:xfrm>
        </p:spPr>
        <p:txBody>
          <a:bodyPr/>
          <a:lstStyle/>
          <a:p>
            <a:r>
              <a:rPr lang="en-US" dirty="0" smtClean="0"/>
              <a:t>For many reactions involving aqueous solutions, </a:t>
            </a:r>
            <a:r>
              <a:rPr lang="en-US" i="1" dirty="0" smtClean="0"/>
              <a:t>K</a:t>
            </a:r>
            <a:r>
              <a:rPr lang="en-US" dirty="0" smtClean="0"/>
              <a:t> is either very large (favoring the forward reaction) or very small (favoring the reverse reaction)</a:t>
            </a:r>
          </a:p>
          <a:p>
            <a:r>
              <a:rPr lang="en-US" dirty="0" smtClean="0"/>
              <a:t>The size of </a:t>
            </a:r>
            <a:r>
              <a:rPr lang="en-US" i="1" dirty="0" smtClean="0"/>
              <a:t>K</a:t>
            </a:r>
            <a:r>
              <a:rPr lang="en-US" dirty="0" smtClean="0"/>
              <a:t> can be used to describe the relationship between the numbers of reactant and product particles present at equilibrium.</a:t>
            </a:r>
            <a:endParaRPr lang="en-US" dirty="0"/>
          </a:p>
        </p:txBody>
      </p:sp>
      <p:pic>
        <p:nvPicPr>
          <p:cNvPr id="13" name="Content Placeholder 1"/>
          <p:cNvPicPr>
            <a:picLocks noGrp="1" noChangeAspect="1"/>
          </p:cNvPicPr>
          <p:nvPr>
            <p:ph sz="half" idx="1"/>
          </p:nvPr>
        </p:nvPicPr>
        <p:blipFill>
          <a:blip r:embed="rId4"/>
          <a:srcRect t="15326" b="15326"/>
          <a:stretch>
            <a:fillRect/>
          </a:stretch>
        </p:blipFill>
        <p:spPr>
          <a:xfrm>
            <a:off x="485630" y="3285522"/>
            <a:ext cx="8191500" cy="2439988"/>
          </a:xfrm>
        </p:spPr>
      </p:pic>
    </p:spTree>
    <p:extLst>
      <p:ext uri="{BB962C8B-B14F-4D97-AF65-F5344CB8AC3E}">
        <p14:creationId xmlns:p14="http://schemas.microsoft.com/office/powerpoint/2010/main" val="835651990"/>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98474" y="-9344"/>
            <a:ext cx="7556313" cy="1116106"/>
          </a:xfrm>
        </p:spPr>
        <p:txBody>
          <a:bodyPr/>
          <a:lstStyle/>
          <a:p>
            <a:r>
              <a:rPr lang="en-US" dirty="0" smtClean="0"/>
              <a:t>Le </a:t>
            </a:r>
            <a:r>
              <a:rPr lang="en-US" dirty="0" err="1" smtClean="0"/>
              <a:t>Chatelier’s</a:t>
            </a:r>
            <a:r>
              <a:rPr lang="en-US" dirty="0" smtClean="0"/>
              <a:t> Principle</a:t>
            </a:r>
            <a:endParaRPr lang="en-US" dirty="0"/>
          </a:p>
        </p:txBody>
      </p:sp>
      <p:sp>
        <p:nvSpPr>
          <p:cNvPr id="7" name="Text Placeholder 5"/>
          <p:cNvSpPr>
            <a:spLocks noGrp="1"/>
          </p:cNvSpPr>
          <p:nvPr/>
        </p:nvSpPr>
        <p:spPr>
          <a:xfrm>
            <a:off x="376638" y="1313123"/>
            <a:ext cx="7558960" cy="774700"/>
          </a:xfrm>
          <a:prstGeom prst="rect">
            <a:avLst/>
          </a:prstGeom>
        </p:spPr>
        <p:txBody>
          <a:bodyPr vert="horz" lIns="91440" tIns="45720" rIns="91440" bIns="45720" rtlCol="0" anchor="t" anchorCtr="0">
            <a:noAutofit/>
          </a:bodyPr>
          <a:lstStyle>
            <a:lvl1pPr marL="0" indent="0" algn="l" defTabSz="914400" rtl="0" eaLnBrk="1" latinLnBrk="0" hangingPunct="1">
              <a:spcBef>
                <a:spcPts val="2000"/>
              </a:spcBef>
              <a:buClr>
                <a:schemeClr val="accent1"/>
              </a:buClr>
              <a:buSzPct val="75000"/>
              <a:buFont typeface="Wingdings" pitchFamily="2" charset="2"/>
              <a:buNone/>
              <a:defRPr kumimoji="0" sz="2400" b="0" i="0" u="none" strike="noStrike" kern="1200" cap="none" spc="0" normalizeH="0" baseline="0">
                <a:ln>
                  <a:noFill/>
                </a:ln>
                <a:solidFill>
                  <a:schemeClr val="accent3"/>
                </a:solidFill>
                <a:effectLst/>
                <a:uLnTx/>
                <a:uFillTx/>
                <a:latin typeface="+mj-lt"/>
                <a:ea typeface="+mj-ea"/>
                <a:cs typeface="+mj-cs"/>
              </a:defRPr>
            </a:lvl1pPr>
            <a:lvl2pPr marL="457200" indent="0" algn="l" defTabSz="914400" rtl="0" eaLnBrk="1" latinLnBrk="0" hangingPunct="1">
              <a:spcBef>
                <a:spcPts val="600"/>
              </a:spcBef>
              <a:buClr>
                <a:schemeClr val="accent1">
                  <a:lumMod val="60000"/>
                  <a:lumOff val="40000"/>
                </a:schemeClr>
              </a:buClr>
              <a:buSzPct val="75000"/>
              <a:buFont typeface="Wingdings" pitchFamily="2" charset="2"/>
              <a:buNone/>
              <a:defRPr sz="1200" kern="1200">
                <a:solidFill>
                  <a:schemeClr val="tx1">
                    <a:lumMod val="65000"/>
                    <a:lumOff val="35000"/>
                  </a:schemeClr>
                </a:solidFill>
                <a:latin typeface="+mn-lt"/>
                <a:ea typeface="+mn-ea"/>
                <a:cs typeface="+mn-cs"/>
              </a:defRPr>
            </a:lvl2pPr>
            <a:lvl3pPr marL="914400" indent="0" algn="l" defTabSz="914400" rtl="0" eaLnBrk="1" latinLnBrk="0" hangingPunct="1">
              <a:spcBef>
                <a:spcPts val="600"/>
              </a:spcBef>
              <a:buClr>
                <a:schemeClr val="accent1"/>
              </a:buClr>
              <a:buSzPct val="75000"/>
              <a:buFont typeface="Wingdings" pitchFamily="2" charset="2"/>
              <a:buNone/>
              <a:defRPr sz="1000" kern="1200">
                <a:solidFill>
                  <a:schemeClr val="tx1">
                    <a:lumMod val="65000"/>
                    <a:lumOff val="35000"/>
                  </a:schemeClr>
                </a:solidFill>
                <a:latin typeface="+mn-lt"/>
                <a:ea typeface="+mn-ea"/>
                <a:cs typeface="+mn-cs"/>
              </a:defRPr>
            </a:lvl3pPr>
            <a:lvl4pPr marL="1371600" indent="0" algn="l" defTabSz="914400" rtl="0" eaLnBrk="1" latinLnBrk="0" hangingPunct="1">
              <a:spcBef>
                <a:spcPts val="600"/>
              </a:spcBef>
              <a:buClr>
                <a:schemeClr val="accent1">
                  <a:lumMod val="60000"/>
                  <a:lumOff val="40000"/>
                </a:schemeClr>
              </a:buClr>
              <a:buSzPct val="75000"/>
              <a:buFont typeface="Wingdings" pitchFamily="2" charset="2"/>
              <a:buNone/>
              <a:defRPr sz="900" kern="1200">
                <a:solidFill>
                  <a:schemeClr val="tx1">
                    <a:lumMod val="65000"/>
                    <a:lumOff val="35000"/>
                  </a:schemeClr>
                </a:solidFill>
                <a:latin typeface="+mn-lt"/>
                <a:ea typeface="+mn-ea"/>
                <a:cs typeface="+mn-cs"/>
              </a:defRPr>
            </a:lvl4pPr>
            <a:lvl5pPr marL="1828800" indent="0" algn="l" defTabSz="914400" rtl="0" eaLnBrk="1" latinLnBrk="0" hangingPunct="1">
              <a:spcBef>
                <a:spcPts val="600"/>
              </a:spcBef>
              <a:buClr>
                <a:schemeClr val="accent1"/>
              </a:buClr>
              <a:buSzPct val="75000"/>
              <a:buFont typeface="Wingdings" pitchFamily="2" charset="2"/>
              <a:buNone/>
              <a:defRPr sz="900" kern="1200">
                <a:solidFill>
                  <a:schemeClr val="tx1">
                    <a:lumMod val="65000"/>
                    <a:lumOff val="35000"/>
                  </a:schemeClr>
                </a:solidFill>
                <a:latin typeface="+mn-lt"/>
                <a:ea typeface="+mn-ea"/>
                <a:cs typeface="+mn-cs"/>
              </a:defRPr>
            </a:lvl5pPr>
            <a:lvl6pPr marL="22860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a:solidFill>
                  <a:schemeClr val="tx1">
                    <a:lumMod val="65000"/>
                    <a:lumOff val="35000"/>
                  </a:schemeClr>
                </a:solidFill>
                <a:latin typeface="+mn-lt"/>
                <a:ea typeface="+mn-ea"/>
                <a:cs typeface="+mn-cs"/>
              </a:defRPr>
            </a:lvl6pPr>
            <a:lvl7pPr marL="27432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7pPr>
            <a:lvl8pPr marL="32004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baseline="0">
                <a:solidFill>
                  <a:schemeClr val="tx1">
                    <a:lumMod val="65000"/>
                    <a:lumOff val="35000"/>
                  </a:schemeClr>
                </a:solidFill>
                <a:latin typeface="+mn-lt"/>
                <a:ea typeface="+mn-ea"/>
                <a:cs typeface="+mn-cs"/>
              </a:defRPr>
            </a:lvl8pPr>
            <a:lvl9pPr marL="36576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9pPr>
          </a:lstStyle>
          <a:p>
            <a:endParaRPr lang="en-US" dirty="0"/>
          </a:p>
        </p:txBody>
      </p:sp>
      <p:sp>
        <p:nvSpPr>
          <p:cNvPr id="8" name="TextBox 7"/>
          <p:cNvSpPr txBox="1"/>
          <p:nvPr/>
        </p:nvSpPr>
        <p:spPr>
          <a:xfrm>
            <a:off x="0" y="6331579"/>
            <a:ext cx="9144000" cy="584776"/>
          </a:xfrm>
          <a:prstGeom prst="rect">
            <a:avLst/>
          </a:prstGeom>
          <a:noFill/>
        </p:spPr>
        <p:txBody>
          <a:bodyPr wrap="square" rtlCol="0">
            <a:spAutoFit/>
          </a:bodyPr>
          <a:lstStyle/>
          <a:p>
            <a:r>
              <a:rPr lang="en-US" sz="1600" dirty="0"/>
              <a:t>LO 6.8: The student is able to use </a:t>
            </a:r>
            <a:r>
              <a:rPr lang="en-US" sz="1600" dirty="0" err="1"/>
              <a:t>LeChatelier’s</a:t>
            </a:r>
            <a:r>
              <a:rPr lang="en-US" sz="1600" dirty="0"/>
              <a:t> principle to predict the direction of the shift resulting from various possible stresses on a system at chemical equilibrium. </a:t>
            </a:r>
          </a:p>
        </p:txBody>
      </p:sp>
      <p:sp>
        <p:nvSpPr>
          <p:cNvPr id="9" name="TextBox 8"/>
          <p:cNvSpPr txBox="1"/>
          <p:nvPr/>
        </p:nvSpPr>
        <p:spPr>
          <a:xfrm>
            <a:off x="8097582" y="-32652"/>
            <a:ext cx="979575" cy="369332"/>
          </a:xfrm>
          <a:prstGeom prst="rect">
            <a:avLst/>
          </a:prstGeom>
          <a:noFill/>
        </p:spPr>
        <p:txBody>
          <a:bodyPr wrap="square" rtlCol="0">
            <a:spAutoFit/>
          </a:bodyPr>
          <a:lstStyle/>
          <a:p>
            <a:r>
              <a:rPr lang="en-US" dirty="0" smtClean="0">
                <a:hlinkClick r:id="rId2"/>
              </a:rPr>
              <a:t>Source</a:t>
            </a:r>
            <a:endParaRPr lang="en-US" dirty="0"/>
          </a:p>
        </p:txBody>
      </p:sp>
      <p:sp>
        <p:nvSpPr>
          <p:cNvPr id="11" name="TextBox 10"/>
          <p:cNvSpPr txBox="1"/>
          <p:nvPr/>
        </p:nvSpPr>
        <p:spPr>
          <a:xfrm>
            <a:off x="8157538" y="1816854"/>
            <a:ext cx="894959" cy="369332"/>
          </a:xfrm>
          <a:prstGeom prst="rect">
            <a:avLst/>
          </a:prstGeom>
          <a:noFill/>
        </p:spPr>
        <p:txBody>
          <a:bodyPr wrap="square" rtlCol="0">
            <a:spAutoFit/>
          </a:bodyPr>
          <a:lstStyle/>
          <a:p>
            <a:r>
              <a:rPr lang="en-US" dirty="0" smtClean="0">
                <a:hlinkClick r:id="rId3"/>
              </a:rPr>
              <a:t>Video</a:t>
            </a:r>
            <a:endParaRPr lang="en-US" dirty="0"/>
          </a:p>
        </p:txBody>
      </p:sp>
      <p:sp>
        <p:nvSpPr>
          <p:cNvPr id="13" name="Content Placeholder 12"/>
          <p:cNvSpPr>
            <a:spLocks noGrp="1"/>
          </p:cNvSpPr>
          <p:nvPr>
            <p:ph sz="half" idx="1"/>
          </p:nvPr>
        </p:nvSpPr>
        <p:spPr>
          <a:xfrm>
            <a:off x="498518" y="616449"/>
            <a:ext cx="6948610" cy="5053541"/>
          </a:xfrm>
        </p:spPr>
        <p:txBody>
          <a:bodyPr/>
          <a:lstStyle/>
          <a:p>
            <a:r>
              <a:rPr lang="en-US" dirty="0" smtClean="0"/>
              <a:t>This principle is used to describe changes that occur in a system that has achieved equilibrium.</a:t>
            </a:r>
            <a:r>
              <a:rPr lang="en-US" dirty="0"/>
              <a:t> </a:t>
            </a:r>
            <a:r>
              <a:rPr lang="en-US" dirty="0" smtClean="0"/>
              <a:t> There are three factors that can cause shifts in a system at equilibrium: concentration, pressure, and temperature.</a:t>
            </a:r>
          </a:p>
          <a:p>
            <a:endParaRPr lang="en-US" dirty="0" smtClean="0"/>
          </a:p>
        </p:txBody>
      </p:sp>
      <p:sp>
        <p:nvSpPr>
          <p:cNvPr id="10" name="TextBox 9"/>
          <p:cNvSpPr txBox="1"/>
          <p:nvPr/>
        </p:nvSpPr>
        <p:spPr>
          <a:xfrm>
            <a:off x="6808067" y="-32652"/>
            <a:ext cx="1371106" cy="369332"/>
          </a:xfrm>
          <a:prstGeom prst="rect">
            <a:avLst/>
          </a:prstGeom>
          <a:noFill/>
        </p:spPr>
        <p:txBody>
          <a:bodyPr wrap="square" rtlCol="0">
            <a:spAutoFit/>
          </a:bodyPr>
          <a:lstStyle/>
          <a:p>
            <a:r>
              <a:rPr lang="en-US" dirty="0" smtClean="0">
                <a:hlinkClick r:id="rId4"/>
              </a:rPr>
              <a:t>Animation</a:t>
            </a:r>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211499939"/>
              </p:ext>
            </p:extLst>
          </p:nvPr>
        </p:nvGraphicFramePr>
        <p:xfrm>
          <a:off x="376638" y="1845736"/>
          <a:ext cx="7678149" cy="4444999"/>
        </p:xfrm>
        <a:graphic>
          <a:graphicData uri="http://schemas.openxmlformats.org/drawingml/2006/table">
            <a:tbl>
              <a:tblPr firstRow="1" bandRow="1">
                <a:tableStyleId>{5C22544A-7EE6-4342-B048-85BDC9FD1C3A}</a:tableStyleId>
              </a:tblPr>
              <a:tblGrid>
                <a:gridCol w="3280971"/>
                <a:gridCol w="4397178"/>
              </a:tblGrid>
              <a:tr h="370840">
                <a:tc>
                  <a:txBody>
                    <a:bodyPr/>
                    <a:lstStyle/>
                    <a:p>
                      <a:pPr algn="ctr"/>
                      <a:r>
                        <a:rPr lang="en-US" sz="1400" u="sng" dirty="0" smtClean="0"/>
                        <a:t>Change</a:t>
                      </a:r>
                      <a:endParaRPr lang="en-US" sz="1400" u="sng" dirty="0"/>
                    </a:p>
                  </a:txBody>
                  <a:tcPr/>
                </a:tc>
                <a:tc>
                  <a:txBody>
                    <a:bodyPr/>
                    <a:lstStyle/>
                    <a:p>
                      <a:pPr algn="ctr"/>
                      <a:r>
                        <a:rPr lang="en-US" sz="1400" u="sng" dirty="0" smtClean="0"/>
                        <a:t>Direction</a:t>
                      </a:r>
                      <a:r>
                        <a:rPr lang="en-US" sz="1400" u="sng" baseline="0" dirty="0" smtClean="0"/>
                        <a:t> System Shifts to Reestablish Equilibrium</a:t>
                      </a:r>
                      <a:endParaRPr lang="en-US" sz="1400" u="sng" dirty="0"/>
                    </a:p>
                  </a:txBody>
                  <a:tcPr/>
                </a:tc>
              </a:tr>
              <a:tr h="370840">
                <a:tc>
                  <a:txBody>
                    <a:bodyPr/>
                    <a:lstStyle/>
                    <a:p>
                      <a:pPr algn="ctr"/>
                      <a:r>
                        <a:rPr lang="en-US" sz="1400" dirty="0" smtClean="0"/>
                        <a:t>Adding a reactant</a:t>
                      </a:r>
                      <a:endParaRPr lang="en-US" sz="1400" dirty="0"/>
                    </a:p>
                  </a:txBody>
                  <a:tcPr/>
                </a:tc>
                <a:tc>
                  <a:txBody>
                    <a:bodyPr/>
                    <a:lstStyle/>
                    <a:p>
                      <a:pPr algn="ctr"/>
                      <a:r>
                        <a:rPr lang="en-US" sz="1400" dirty="0" smtClean="0"/>
                        <a:t>Shifts towards products</a:t>
                      </a:r>
                      <a:endParaRPr lang="en-US" sz="1400" dirty="0"/>
                    </a:p>
                  </a:txBody>
                  <a:tcPr/>
                </a:tc>
              </a:tr>
              <a:tr h="370840">
                <a:tc>
                  <a:txBody>
                    <a:bodyPr/>
                    <a:lstStyle/>
                    <a:p>
                      <a:pPr algn="ctr"/>
                      <a:r>
                        <a:rPr lang="en-US" sz="1400" dirty="0" smtClean="0"/>
                        <a:t>Adding a product</a:t>
                      </a:r>
                      <a:endParaRPr lang="en-US" sz="1400" dirty="0"/>
                    </a:p>
                  </a:txBody>
                  <a:tcPr/>
                </a:tc>
                <a:tc>
                  <a:txBody>
                    <a:bodyPr/>
                    <a:lstStyle/>
                    <a:p>
                      <a:pPr algn="ctr"/>
                      <a:r>
                        <a:rPr lang="en-US" sz="1400" dirty="0" smtClean="0"/>
                        <a:t>Shifts towards reactants</a:t>
                      </a:r>
                      <a:endParaRPr lang="en-US" sz="1400" dirty="0"/>
                    </a:p>
                  </a:txBody>
                  <a:tcPr/>
                </a:tc>
              </a:tr>
              <a:tr h="370840">
                <a:tc>
                  <a:txBody>
                    <a:bodyPr/>
                    <a:lstStyle/>
                    <a:p>
                      <a:pPr algn="ctr"/>
                      <a:r>
                        <a:rPr lang="en-US" sz="1400" dirty="0" smtClean="0"/>
                        <a:t>Removing a reactant</a:t>
                      </a:r>
                      <a:endParaRPr lang="en-US" sz="1400" dirty="0"/>
                    </a:p>
                  </a:txBody>
                  <a:tcPr/>
                </a:tc>
                <a:tc>
                  <a:txBody>
                    <a:bodyPr/>
                    <a:lstStyle/>
                    <a:p>
                      <a:pPr algn="ctr"/>
                      <a:r>
                        <a:rPr lang="en-US" sz="1400" dirty="0" smtClean="0"/>
                        <a:t>Shifts towards reactants</a:t>
                      </a:r>
                      <a:endParaRPr lang="en-US" sz="1400" dirty="0"/>
                    </a:p>
                  </a:txBody>
                  <a:tcPr/>
                </a:tc>
              </a:tr>
              <a:tr h="370840">
                <a:tc>
                  <a:txBody>
                    <a:bodyPr/>
                    <a:lstStyle/>
                    <a:p>
                      <a:pPr algn="ctr"/>
                      <a:r>
                        <a:rPr lang="en-US" sz="1400" dirty="0" smtClean="0"/>
                        <a:t>Removing a product</a:t>
                      </a:r>
                      <a:endParaRPr lang="en-US" sz="1400" dirty="0"/>
                    </a:p>
                  </a:txBody>
                  <a:tcPr/>
                </a:tc>
                <a:tc>
                  <a:txBody>
                    <a:bodyPr/>
                    <a:lstStyle/>
                    <a:p>
                      <a:pPr algn="ctr"/>
                      <a:r>
                        <a:rPr lang="en-US" sz="1400" dirty="0" smtClean="0"/>
                        <a:t>Shifts towards products</a:t>
                      </a:r>
                      <a:endParaRPr lang="en-US" sz="1400" dirty="0"/>
                    </a:p>
                  </a:txBody>
                  <a:tcPr/>
                </a:tc>
              </a:tr>
              <a:tr h="370840">
                <a:tc>
                  <a:txBody>
                    <a:bodyPr/>
                    <a:lstStyle/>
                    <a:p>
                      <a:pPr algn="ctr"/>
                      <a:r>
                        <a:rPr lang="en-US" sz="1400" dirty="0" smtClean="0"/>
                        <a:t>Increasing pressure </a:t>
                      </a:r>
                      <a:br>
                        <a:rPr lang="en-US" sz="1400" dirty="0" smtClean="0"/>
                      </a:br>
                      <a:r>
                        <a:rPr lang="en-US" sz="1400" dirty="0" smtClean="0"/>
                        <a:t>(decreasing volume)</a:t>
                      </a:r>
                      <a:endParaRPr lang="en-US" sz="1400" dirty="0"/>
                    </a:p>
                  </a:txBody>
                  <a:tcPr/>
                </a:tc>
                <a:tc>
                  <a:txBody>
                    <a:bodyPr/>
                    <a:lstStyle/>
                    <a:p>
                      <a:pPr algn="ctr"/>
                      <a:r>
                        <a:rPr lang="en-US" sz="1400" dirty="0" smtClean="0"/>
                        <a:t>Shifts toward less gas molecules</a:t>
                      </a:r>
                      <a:endParaRPr lang="en-US" sz="1400" dirty="0"/>
                    </a:p>
                  </a:txBody>
                  <a:tcPr/>
                </a:tc>
              </a:tr>
              <a:tr h="370840">
                <a:tc>
                  <a:txBody>
                    <a:bodyPr/>
                    <a:lstStyle/>
                    <a:p>
                      <a:pPr algn="ctr"/>
                      <a:r>
                        <a:rPr lang="en-US" sz="1400" dirty="0" smtClean="0"/>
                        <a:t>Decreasing pressure </a:t>
                      </a:r>
                      <a:br>
                        <a:rPr lang="en-US" sz="1400" dirty="0" smtClean="0"/>
                      </a:br>
                      <a:r>
                        <a:rPr lang="en-US" sz="1400" dirty="0" smtClean="0"/>
                        <a:t>(increasing</a:t>
                      </a:r>
                      <a:r>
                        <a:rPr lang="en-US" sz="1400" baseline="0" dirty="0" smtClean="0"/>
                        <a:t> volume)</a:t>
                      </a:r>
                      <a:endParaRPr lang="en-US" sz="1400" dirty="0"/>
                    </a:p>
                  </a:txBody>
                  <a:tcPr/>
                </a:tc>
                <a:tc>
                  <a:txBody>
                    <a:bodyPr/>
                    <a:lstStyle/>
                    <a:p>
                      <a:pPr algn="ctr"/>
                      <a:r>
                        <a:rPr lang="en-US" sz="1400" dirty="0" smtClean="0"/>
                        <a:t>Shifts towards more gas molecules</a:t>
                      </a:r>
                      <a:endParaRPr lang="en-US" sz="1400" dirty="0"/>
                    </a:p>
                  </a:txBody>
                  <a:tcPr/>
                </a:tc>
              </a:tr>
              <a:tr h="370840">
                <a:tc>
                  <a:txBody>
                    <a:bodyPr/>
                    <a:lstStyle/>
                    <a:p>
                      <a:pPr algn="ctr"/>
                      <a:r>
                        <a:rPr lang="en-US" sz="1400" dirty="0" smtClean="0"/>
                        <a:t>Adding an inert gas</a:t>
                      </a:r>
                      <a:endParaRPr lang="en-US" sz="1400" dirty="0"/>
                    </a:p>
                  </a:txBody>
                  <a:tcPr/>
                </a:tc>
                <a:tc>
                  <a:txBody>
                    <a:bodyPr/>
                    <a:lstStyle/>
                    <a:p>
                      <a:pPr algn="ctr"/>
                      <a:r>
                        <a:rPr lang="en-US" sz="1400" dirty="0" smtClean="0"/>
                        <a:t>No effect</a:t>
                      </a:r>
                      <a:endParaRPr lang="en-US" sz="1400" dirty="0"/>
                    </a:p>
                  </a:txBody>
                  <a:tcPr/>
                </a:tc>
              </a:tr>
              <a:tr h="370840">
                <a:tc>
                  <a:txBody>
                    <a:bodyPr/>
                    <a:lstStyle/>
                    <a:p>
                      <a:pPr algn="ctr"/>
                      <a:r>
                        <a:rPr lang="en-US" sz="1400" dirty="0" smtClean="0"/>
                        <a:t>Increasing the temperature</a:t>
                      </a:r>
                      <a:endParaRPr lang="en-US" sz="1400" dirty="0"/>
                    </a:p>
                  </a:txBody>
                  <a:tcPr/>
                </a:tc>
                <a:tc>
                  <a:txBody>
                    <a:bodyPr/>
                    <a:lstStyle/>
                    <a:p>
                      <a:pPr algn="ctr"/>
                      <a:r>
                        <a:rPr lang="en-US" sz="1400" dirty="0" smtClean="0"/>
                        <a:t>Endothermic: shifts</a:t>
                      </a:r>
                      <a:r>
                        <a:rPr lang="en-US" sz="1400" baseline="0" dirty="0" smtClean="0"/>
                        <a:t> towards products</a:t>
                      </a:r>
                    </a:p>
                    <a:p>
                      <a:pPr algn="ctr"/>
                      <a:r>
                        <a:rPr lang="en-US" sz="1400" baseline="0" dirty="0" smtClean="0"/>
                        <a:t>Exothermic: shifts towards products</a:t>
                      </a:r>
                      <a:endParaRPr lang="en-US" sz="1400" dirty="0"/>
                    </a:p>
                  </a:txBody>
                  <a:tcPr/>
                </a:tc>
              </a:tr>
              <a:tr h="370840">
                <a:tc>
                  <a:txBody>
                    <a:bodyPr/>
                    <a:lstStyle/>
                    <a:p>
                      <a:pPr algn="ctr"/>
                      <a:r>
                        <a:rPr lang="en-US" sz="1400" dirty="0" smtClean="0"/>
                        <a:t>Decreasing the temperature</a:t>
                      </a:r>
                      <a:endParaRPr lang="en-US" sz="1400" dirty="0"/>
                    </a:p>
                  </a:txBody>
                  <a:tcPr/>
                </a:tc>
                <a:tc>
                  <a:txBody>
                    <a:bodyPr/>
                    <a:lstStyle/>
                    <a:p>
                      <a:pPr algn="ctr"/>
                      <a:r>
                        <a:rPr lang="en-US" sz="1400" dirty="0" smtClean="0"/>
                        <a:t>Endothermic: shifts</a:t>
                      </a:r>
                      <a:r>
                        <a:rPr lang="en-US" sz="1400" baseline="0" dirty="0" smtClean="0"/>
                        <a:t> towards reactants</a:t>
                      </a:r>
                    </a:p>
                    <a:p>
                      <a:pPr algn="ctr"/>
                      <a:r>
                        <a:rPr lang="en-US" sz="1400" baseline="0" dirty="0" smtClean="0"/>
                        <a:t>Exothermic: shifts towards products</a:t>
                      </a:r>
                      <a:endParaRPr lang="en-US" sz="1400" dirty="0"/>
                    </a:p>
                  </a:txBody>
                  <a:tcPr/>
                </a:tc>
              </a:tr>
            </a:tbl>
          </a:graphicData>
        </a:graphic>
      </p:graphicFrame>
    </p:spTree>
    <p:extLst>
      <p:ext uri="{BB962C8B-B14F-4D97-AF65-F5344CB8AC3E}">
        <p14:creationId xmlns:p14="http://schemas.microsoft.com/office/powerpoint/2010/main" val="2132437955"/>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98474" y="189998"/>
            <a:ext cx="7556313" cy="1116106"/>
          </a:xfrm>
        </p:spPr>
        <p:txBody>
          <a:bodyPr/>
          <a:lstStyle/>
          <a:p>
            <a:r>
              <a:rPr lang="en-US" dirty="0" smtClean="0"/>
              <a:t>Experimentally Examining </a:t>
            </a:r>
            <a:br>
              <a:rPr lang="en-US" dirty="0" smtClean="0"/>
            </a:br>
            <a:r>
              <a:rPr lang="en-US" dirty="0" smtClean="0"/>
              <a:t>Le </a:t>
            </a:r>
            <a:r>
              <a:rPr lang="en-US" dirty="0" err="1" smtClean="0"/>
              <a:t>Chatelier’s</a:t>
            </a:r>
            <a:r>
              <a:rPr lang="en-US" dirty="0" smtClean="0"/>
              <a:t> Principle</a:t>
            </a:r>
            <a:endParaRPr lang="en-US" dirty="0"/>
          </a:p>
        </p:txBody>
      </p:sp>
      <p:sp>
        <p:nvSpPr>
          <p:cNvPr id="10" name="TextBox 9"/>
          <p:cNvSpPr txBox="1"/>
          <p:nvPr/>
        </p:nvSpPr>
        <p:spPr>
          <a:xfrm>
            <a:off x="8097582" y="-32652"/>
            <a:ext cx="979575" cy="369332"/>
          </a:xfrm>
          <a:prstGeom prst="rect">
            <a:avLst/>
          </a:prstGeom>
          <a:noFill/>
        </p:spPr>
        <p:txBody>
          <a:bodyPr wrap="square" rtlCol="0">
            <a:spAutoFit/>
          </a:bodyPr>
          <a:lstStyle/>
          <a:p>
            <a:r>
              <a:rPr lang="en-US" dirty="0" smtClean="0">
                <a:hlinkClick r:id="rId2"/>
              </a:rPr>
              <a:t>Source</a:t>
            </a:r>
            <a:endParaRPr lang="en-US" dirty="0"/>
          </a:p>
        </p:txBody>
      </p:sp>
      <p:sp>
        <p:nvSpPr>
          <p:cNvPr id="11" name="TextBox 10"/>
          <p:cNvSpPr txBox="1"/>
          <p:nvPr/>
        </p:nvSpPr>
        <p:spPr>
          <a:xfrm>
            <a:off x="0" y="6282263"/>
            <a:ext cx="9144000" cy="646331"/>
          </a:xfrm>
          <a:prstGeom prst="rect">
            <a:avLst/>
          </a:prstGeom>
          <a:noFill/>
        </p:spPr>
        <p:txBody>
          <a:bodyPr wrap="square" rtlCol="0">
            <a:spAutoFit/>
          </a:bodyPr>
          <a:lstStyle/>
          <a:p>
            <a:r>
              <a:rPr lang="en-US" dirty="0" smtClean="0"/>
              <a:t>LO </a:t>
            </a:r>
            <a:r>
              <a:rPr lang="en-US" dirty="0"/>
              <a:t>6.9: The student is able to use </a:t>
            </a:r>
            <a:r>
              <a:rPr lang="en-US" dirty="0" err="1"/>
              <a:t>LeChatelier’s</a:t>
            </a:r>
            <a:r>
              <a:rPr lang="en-US" dirty="0"/>
              <a:t> principle to design a set of conditions </a:t>
            </a:r>
            <a:r>
              <a:rPr lang="en-US" dirty="0" smtClean="0"/>
              <a:t>that will </a:t>
            </a:r>
            <a:r>
              <a:rPr lang="en-US" dirty="0"/>
              <a:t>optimize a desired outcome, such as product yield. </a:t>
            </a:r>
          </a:p>
        </p:txBody>
      </p:sp>
      <p:sp>
        <p:nvSpPr>
          <p:cNvPr id="3" name="Content Placeholder 2"/>
          <p:cNvSpPr>
            <a:spLocks noGrp="1"/>
          </p:cNvSpPr>
          <p:nvPr>
            <p:ph sz="half" idx="1"/>
          </p:nvPr>
        </p:nvSpPr>
        <p:spPr>
          <a:xfrm>
            <a:off x="485630" y="1558941"/>
            <a:ext cx="7569157" cy="1965960"/>
          </a:xfrm>
        </p:spPr>
        <p:txBody>
          <a:bodyPr/>
          <a:lstStyle/>
          <a:p>
            <a:r>
              <a:rPr lang="en-US" dirty="0" smtClean="0"/>
              <a:t>Systems at equilibrium can be examined using Le </a:t>
            </a:r>
            <a:r>
              <a:rPr lang="en-US" dirty="0" err="1" smtClean="0"/>
              <a:t>Chatelier’s</a:t>
            </a:r>
            <a:r>
              <a:rPr lang="en-US" dirty="0" smtClean="0"/>
              <a:t> Principle by measuring its properties, including pH, temperature, solution color (absorbance)</a:t>
            </a:r>
            <a:endParaRPr lang="en-US" dirty="0"/>
          </a:p>
        </p:txBody>
      </p:sp>
      <p:sp>
        <p:nvSpPr>
          <p:cNvPr id="13" name="TextBox 12"/>
          <p:cNvSpPr txBox="1"/>
          <p:nvPr/>
        </p:nvSpPr>
        <p:spPr>
          <a:xfrm>
            <a:off x="6808067" y="-32652"/>
            <a:ext cx="1371106" cy="369332"/>
          </a:xfrm>
          <a:prstGeom prst="rect">
            <a:avLst/>
          </a:prstGeom>
          <a:noFill/>
        </p:spPr>
        <p:txBody>
          <a:bodyPr wrap="square" rtlCol="0">
            <a:spAutoFit/>
          </a:bodyPr>
          <a:lstStyle/>
          <a:p>
            <a:r>
              <a:rPr lang="en-US" dirty="0" smtClean="0">
                <a:hlinkClick r:id="rId3"/>
              </a:rPr>
              <a:t>Animation</a:t>
            </a:r>
            <a:endParaRPr lang="en-US" dirty="0"/>
          </a:p>
        </p:txBody>
      </p:sp>
      <p:sp>
        <p:nvSpPr>
          <p:cNvPr id="14" name="TextBox 13"/>
          <p:cNvSpPr txBox="1"/>
          <p:nvPr/>
        </p:nvSpPr>
        <p:spPr>
          <a:xfrm>
            <a:off x="8157538" y="1816854"/>
            <a:ext cx="894959" cy="369332"/>
          </a:xfrm>
          <a:prstGeom prst="rect">
            <a:avLst/>
          </a:prstGeom>
          <a:noFill/>
        </p:spPr>
        <p:txBody>
          <a:bodyPr wrap="square" rtlCol="0">
            <a:spAutoFit/>
          </a:bodyPr>
          <a:lstStyle/>
          <a:p>
            <a:r>
              <a:rPr lang="en-US" dirty="0" smtClean="0">
                <a:hlinkClick r:id="rId4"/>
              </a:rPr>
              <a:t>Video</a:t>
            </a:r>
            <a:endParaRPr lang="en-US" dirty="0"/>
          </a:p>
        </p:txBody>
      </p:sp>
      <p:pic>
        <p:nvPicPr>
          <p:cNvPr id="5" name="Picture 4"/>
          <p:cNvPicPr>
            <a:picLocks noChangeAspect="1"/>
          </p:cNvPicPr>
          <p:nvPr/>
        </p:nvPicPr>
        <p:blipFill rotWithShape="1">
          <a:blip r:embed="rId5"/>
          <a:srcRect t="19045" b="2871"/>
          <a:stretch/>
        </p:blipFill>
        <p:spPr>
          <a:xfrm>
            <a:off x="4155099" y="2988436"/>
            <a:ext cx="4946755" cy="2896935"/>
          </a:xfrm>
          <a:prstGeom prst="rect">
            <a:avLst/>
          </a:prstGeom>
          <a:ln>
            <a:solidFill>
              <a:schemeClr val="accent1"/>
            </a:solidFill>
          </a:ln>
        </p:spPr>
      </p:pic>
      <p:pic>
        <p:nvPicPr>
          <p:cNvPr id="6" name="Picture 5"/>
          <p:cNvPicPr>
            <a:picLocks noChangeAspect="1"/>
          </p:cNvPicPr>
          <p:nvPr/>
        </p:nvPicPr>
        <p:blipFill>
          <a:blip r:embed="rId6"/>
          <a:stretch>
            <a:fillRect/>
          </a:stretch>
        </p:blipFill>
        <p:spPr>
          <a:xfrm>
            <a:off x="501288" y="3068843"/>
            <a:ext cx="3431880" cy="1187093"/>
          </a:xfrm>
          <a:prstGeom prst="rect">
            <a:avLst/>
          </a:prstGeom>
        </p:spPr>
      </p:pic>
      <p:pic>
        <p:nvPicPr>
          <p:cNvPr id="15" name="Picture 14"/>
          <p:cNvPicPr>
            <a:picLocks noChangeAspect="1"/>
          </p:cNvPicPr>
          <p:nvPr/>
        </p:nvPicPr>
        <p:blipFill>
          <a:blip r:embed="rId7"/>
          <a:stretch>
            <a:fillRect/>
          </a:stretch>
        </p:blipFill>
        <p:spPr>
          <a:xfrm>
            <a:off x="991101" y="4231278"/>
            <a:ext cx="2584347" cy="2168475"/>
          </a:xfrm>
          <a:prstGeom prst="rect">
            <a:avLst/>
          </a:prstGeom>
        </p:spPr>
      </p:pic>
      <p:sp>
        <p:nvSpPr>
          <p:cNvPr id="16" name="TextBox 15"/>
          <p:cNvSpPr txBox="1"/>
          <p:nvPr/>
        </p:nvSpPr>
        <p:spPr>
          <a:xfrm>
            <a:off x="263634" y="2631433"/>
            <a:ext cx="3977776" cy="369332"/>
          </a:xfrm>
          <a:prstGeom prst="rect">
            <a:avLst/>
          </a:prstGeom>
          <a:noFill/>
        </p:spPr>
        <p:txBody>
          <a:bodyPr wrap="square" rtlCol="0">
            <a:spAutoFit/>
          </a:bodyPr>
          <a:lstStyle/>
          <a:p>
            <a:r>
              <a:rPr lang="en-US" dirty="0" smtClean="0"/>
              <a:t>Fe</a:t>
            </a:r>
            <a:r>
              <a:rPr lang="en-US" baseline="30000" dirty="0" smtClean="0"/>
              <a:t>+3</a:t>
            </a:r>
            <a:r>
              <a:rPr lang="en-US" dirty="0" smtClean="0"/>
              <a:t>(</a:t>
            </a:r>
            <a:r>
              <a:rPr lang="en-US" dirty="0" err="1" smtClean="0"/>
              <a:t>aq</a:t>
            </a:r>
            <a:r>
              <a:rPr lang="en-US" dirty="0" smtClean="0"/>
              <a:t>) + SCN</a:t>
            </a:r>
            <a:r>
              <a:rPr lang="en-US" baseline="30000" dirty="0" smtClean="0"/>
              <a:t>-</a:t>
            </a:r>
            <a:r>
              <a:rPr lang="en-US" dirty="0" smtClean="0"/>
              <a:t>(</a:t>
            </a:r>
            <a:r>
              <a:rPr lang="en-US" dirty="0" err="1" smtClean="0"/>
              <a:t>aq</a:t>
            </a:r>
            <a:r>
              <a:rPr lang="en-US" dirty="0" smtClean="0"/>
              <a:t>)      FeSCN</a:t>
            </a:r>
            <a:r>
              <a:rPr lang="en-US" baseline="30000" dirty="0" smtClean="0"/>
              <a:t>2+</a:t>
            </a:r>
            <a:r>
              <a:rPr lang="en-US" dirty="0" smtClean="0"/>
              <a:t>(</a:t>
            </a:r>
            <a:r>
              <a:rPr lang="en-US" dirty="0" err="1" smtClean="0"/>
              <a:t>aq</a:t>
            </a:r>
            <a:r>
              <a:rPr lang="en-US" dirty="0" smtClean="0"/>
              <a:t>)</a:t>
            </a:r>
            <a:endParaRPr lang="en-US" dirty="0"/>
          </a:p>
        </p:txBody>
      </p:sp>
      <p:pic>
        <p:nvPicPr>
          <p:cNvPr id="17" name="Picture 16"/>
          <p:cNvPicPr>
            <a:picLocks noChangeAspect="1"/>
          </p:cNvPicPr>
          <p:nvPr/>
        </p:nvPicPr>
        <p:blipFill rotWithShape="1">
          <a:blip r:embed="rId8"/>
          <a:srcRect l="30520" t="31039" r="42482" b="38970"/>
          <a:stretch/>
        </p:blipFill>
        <p:spPr>
          <a:xfrm>
            <a:off x="2490595" y="2760619"/>
            <a:ext cx="250219" cy="184934"/>
          </a:xfrm>
          <a:prstGeom prst="rect">
            <a:avLst/>
          </a:prstGeom>
        </p:spPr>
      </p:pic>
      <p:sp>
        <p:nvSpPr>
          <p:cNvPr id="19" name="Rectangle 18"/>
          <p:cNvSpPr/>
          <p:nvPr/>
        </p:nvSpPr>
        <p:spPr>
          <a:xfrm>
            <a:off x="991101" y="5128859"/>
            <a:ext cx="2584347" cy="25890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p:nvSpPr>
        <p:spPr>
          <a:xfrm>
            <a:off x="991101" y="6221626"/>
            <a:ext cx="2584347" cy="16027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99016985"/>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98474" y="5063"/>
            <a:ext cx="7556313" cy="1116106"/>
          </a:xfrm>
        </p:spPr>
        <p:txBody>
          <a:bodyPr/>
          <a:lstStyle/>
          <a:p>
            <a:r>
              <a:rPr lang="en-US" dirty="0" smtClean="0"/>
              <a:t>Changes to </a:t>
            </a:r>
            <a:r>
              <a:rPr lang="en-US" i="1" dirty="0" smtClean="0"/>
              <a:t>Q</a:t>
            </a:r>
            <a:r>
              <a:rPr lang="en-US" dirty="0" smtClean="0"/>
              <a:t> and </a:t>
            </a:r>
            <a:r>
              <a:rPr lang="en-US" i="1" dirty="0" smtClean="0"/>
              <a:t>K </a:t>
            </a:r>
            <a:r>
              <a:rPr lang="en-US" dirty="0" smtClean="0"/>
              <a:t>for a System at Equilibrium</a:t>
            </a:r>
            <a:endParaRPr lang="en-US" dirty="0"/>
          </a:p>
        </p:txBody>
      </p:sp>
      <p:sp>
        <p:nvSpPr>
          <p:cNvPr id="11" name="TextBox 10"/>
          <p:cNvSpPr txBox="1"/>
          <p:nvPr/>
        </p:nvSpPr>
        <p:spPr>
          <a:xfrm>
            <a:off x="0" y="6384273"/>
            <a:ext cx="9144000" cy="523220"/>
          </a:xfrm>
          <a:prstGeom prst="rect">
            <a:avLst/>
          </a:prstGeom>
          <a:noFill/>
        </p:spPr>
        <p:txBody>
          <a:bodyPr wrap="square" rtlCol="0">
            <a:spAutoFit/>
          </a:bodyPr>
          <a:lstStyle/>
          <a:p>
            <a:r>
              <a:rPr lang="en-US" sz="1400" dirty="0" smtClean="0"/>
              <a:t>LO </a:t>
            </a:r>
            <a:r>
              <a:rPr lang="en-US" sz="1400" dirty="0"/>
              <a:t>6.10: The student is able to connect </a:t>
            </a:r>
            <a:r>
              <a:rPr lang="en-US" sz="1400" dirty="0" err="1"/>
              <a:t>LeChatelier’s</a:t>
            </a:r>
            <a:r>
              <a:rPr lang="en-US" sz="1400" dirty="0"/>
              <a:t> principle to the comparison of Q </a:t>
            </a:r>
            <a:r>
              <a:rPr lang="en-US" sz="1400" dirty="0" smtClean="0"/>
              <a:t>to K </a:t>
            </a:r>
            <a:r>
              <a:rPr lang="en-US" sz="1400" dirty="0"/>
              <a:t>by explaining the effects of the stress on Q and K. </a:t>
            </a:r>
          </a:p>
        </p:txBody>
      </p:sp>
      <p:graphicFrame>
        <p:nvGraphicFramePr>
          <p:cNvPr id="13" name="Table 12"/>
          <p:cNvGraphicFramePr>
            <a:graphicFrameLocks noGrp="1"/>
          </p:cNvGraphicFramePr>
          <p:nvPr>
            <p:extLst>
              <p:ext uri="{D42A27DB-BD31-4B8C-83A1-F6EECF244321}">
                <p14:modId xmlns:p14="http://schemas.microsoft.com/office/powerpoint/2010/main" val="1853371231"/>
              </p:ext>
            </p:extLst>
          </p:nvPr>
        </p:nvGraphicFramePr>
        <p:xfrm>
          <a:off x="93925" y="1817354"/>
          <a:ext cx="8026623" cy="4566919"/>
        </p:xfrm>
        <a:graphic>
          <a:graphicData uri="http://schemas.openxmlformats.org/drawingml/2006/table">
            <a:tbl>
              <a:tblPr firstRow="1" bandRow="1">
                <a:tableStyleId>{5C22544A-7EE6-4342-B048-85BDC9FD1C3A}</a:tableStyleId>
              </a:tblPr>
              <a:tblGrid>
                <a:gridCol w="2391958"/>
                <a:gridCol w="3205717"/>
                <a:gridCol w="2428948"/>
              </a:tblGrid>
              <a:tr h="370840">
                <a:tc>
                  <a:txBody>
                    <a:bodyPr/>
                    <a:lstStyle/>
                    <a:p>
                      <a:pPr algn="ctr"/>
                      <a:r>
                        <a:rPr lang="en-US" sz="1400" u="sng" dirty="0" smtClean="0"/>
                        <a:t>Change</a:t>
                      </a:r>
                      <a:endParaRPr lang="en-US" sz="1400" u="sng" dirty="0"/>
                    </a:p>
                  </a:txBody>
                  <a:tcPr/>
                </a:tc>
                <a:tc>
                  <a:txBody>
                    <a:bodyPr/>
                    <a:lstStyle/>
                    <a:p>
                      <a:pPr algn="ctr"/>
                      <a:r>
                        <a:rPr lang="en-US" sz="1400" u="sng" dirty="0" smtClean="0"/>
                        <a:t>Direction</a:t>
                      </a:r>
                      <a:r>
                        <a:rPr lang="en-US" sz="1400" u="sng" baseline="0" dirty="0" smtClean="0"/>
                        <a:t> System Shifts to Reestablish Equilibrium</a:t>
                      </a:r>
                      <a:endParaRPr lang="en-US" sz="1400" u="sng" dirty="0"/>
                    </a:p>
                  </a:txBody>
                  <a:tcPr/>
                </a:tc>
                <a:tc>
                  <a:txBody>
                    <a:bodyPr/>
                    <a:lstStyle/>
                    <a:p>
                      <a:pPr algn="ctr"/>
                      <a:r>
                        <a:rPr lang="en-US" sz="1400" u="sng" dirty="0" smtClean="0"/>
                        <a:t>Effect on </a:t>
                      </a:r>
                      <a:r>
                        <a:rPr lang="en-US" sz="1400" i="1" u="sng" dirty="0" smtClean="0"/>
                        <a:t>Q</a:t>
                      </a:r>
                      <a:r>
                        <a:rPr lang="en-US" sz="1400" u="sng" dirty="0" smtClean="0"/>
                        <a:t> or </a:t>
                      </a:r>
                      <a:r>
                        <a:rPr lang="en-US" sz="1400" i="1" u="sng" dirty="0" smtClean="0"/>
                        <a:t>K</a:t>
                      </a:r>
                      <a:endParaRPr lang="en-US" sz="1400" u="sng" dirty="0"/>
                    </a:p>
                  </a:txBody>
                  <a:tcPr/>
                </a:tc>
              </a:tr>
              <a:tr h="370840">
                <a:tc>
                  <a:txBody>
                    <a:bodyPr/>
                    <a:lstStyle/>
                    <a:p>
                      <a:pPr algn="ctr"/>
                      <a:r>
                        <a:rPr lang="en-US" sz="1400" dirty="0" smtClean="0"/>
                        <a:t>Adding a reactant</a:t>
                      </a:r>
                      <a:endParaRPr lang="en-US" sz="1400" dirty="0"/>
                    </a:p>
                  </a:txBody>
                  <a:tcPr/>
                </a:tc>
                <a:tc>
                  <a:txBody>
                    <a:bodyPr/>
                    <a:lstStyle/>
                    <a:p>
                      <a:pPr algn="ctr"/>
                      <a:r>
                        <a:rPr lang="en-US" sz="1400" dirty="0" smtClean="0"/>
                        <a:t>Shifts towards products</a:t>
                      </a:r>
                      <a:endParaRPr lang="en-US" sz="1400" dirty="0"/>
                    </a:p>
                  </a:txBody>
                  <a:tcPr/>
                </a:tc>
                <a:tc>
                  <a:txBody>
                    <a:bodyPr/>
                    <a:lstStyle/>
                    <a:p>
                      <a:pPr algn="ctr"/>
                      <a:r>
                        <a:rPr lang="en-US" sz="1400" i="1" dirty="0" smtClean="0"/>
                        <a:t>Q</a:t>
                      </a:r>
                      <a:r>
                        <a:rPr lang="en-US" sz="1400" i="0" baseline="0" dirty="0" smtClean="0"/>
                        <a:t> decreases</a:t>
                      </a:r>
                      <a:endParaRPr lang="en-US" sz="1400" i="1" dirty="0"/>
                    </a:p>
                  </a:txBody>
                  <a:tcPr/>
                </a:tc>
              </a:tr>
              <a:tr h="370840">
                <a:tc>
                  <a:txBody>
                    <a:bodyPr/>
                    <a:lstStyle/>
                    <a:p>
                      <a:pPr algn="ctr"/>
                      <a:r>
                        <a:rPr lang="en-US" sz="1400" dirty="0" smtClean="0"/>
                        <a:t>Adding a product</a:t>
                      </a:r>
                      <a:endParaRPr lang="en-US" sz="1400" dirty="0"/>
                    </a:p>
                  </a:txBody>
                  <a:tcPr/>
                </a:tc>
                <a:tc>
                  <a:txBody>
                    <a:bodyPr/>
                    <a:lstStyle/>
                    <a:p>
                      <a:pPr algn="ctr"/>
                      <a:r>
                        <a:rPr lang="en-US" sz="1400" dirty="0" smtClean="0"/>
                        <a:t>Shifts towards reactants</a:t>
                      </a:r>
                      <a:endParaRPr lang="en-US" sz="14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i="1" dirty="0" smtClean="0"/>
                        <a:t>Q</a:t>
                      </a:r>
                      <a:r>
                        <a:rPr lang="en-US" sz="1400" i="0" baseline="0" dirty="0" smtClean="0"/>
                        <a:t> increases</a:t>
                      </a:r>
                      <a:endParaRPr lang="en-US" sz="1400" i="1" dirty="0" smtClean="0"/>
                    </a:p>
                  </a:txBody>
                  <a:tcPr/>
                </a:tc>
              </a:tr>
              <a:tr h="370840">
                <a:tc>
                  <a:txBody>
                    <a:bodyPr/>
                    <a:lstStyle/>
                    <a:p>
                      <a:pPr algn="ctr"/>
                      <a:r>
                        <a:rPr lang="en-US" sz="1400" dirty="0" smtClean="0"/>
                        <a:t>Removing a reactant</a:t>
                      </a:r>
                      <a:endParaRPr lang="en-US" sz="1400" dirty="0"/>
                    </a:p>
                  </a:txBody>
                  <a:tcPr/>
                </a:tc>
                <a:tc>
                  <a:txBody>
                    <a:bodyPr/>
                    <a:lstStyle/>
                    <a:p>
                      <a:pPr algn="ctr"/>
                      <a:r>
                        <a:rPr lang="en-US" sz="1400" dirty="0" smtClean="0"/>
                        <a:t>Shifts towards reactants</a:t>
                      </a:r>
                      <a:endParaRPr lang="en-US" sz="14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i="1" dirty="0" smtClean="0"/>
                        <a:t>Q</a:t>
                      </a:r>
                      <a:r>
                        <a:rPr lang="en-US" sz="1400" i="0" baseline="0" dirty="0" smtClean="0"/>
                        <a:t> increases</a:t>
                      </a:r>
                      <a:endParaRPr lang="en-US" sz="1400" i="1" dirty="0" smtClean="0"/>
                    </a:p>
                  </a:txBody>
                  <a:tcPr/>
                </a:tc>
              </a:tr>
              <a:tr h="370840">
                <a:tc>
                  <a:txBody>
                    <a:bodyPr/>
                    <a:lstStyle/>
                    <a:p>
                      <a:pPr algn="ctr"/>
                      <a:r>
                        <a:rPr lang="en-US" sz="1400" dirty="0" smtClean="0"/>
                        <a:t>Removing a product</a:t>
                      </a:r>
                      <a:endParaRPr lang="en-US" sz="1400" dirty="0"/>
                    </a:p>
                  </a:txBody>
                  <a:tcPr/>
                </a:tc>
                <a:tc>
                  <a:txBody>
                    <a:bodyPr/>
                    <a:lstStyle/>
                    <a:p>
                      <a:pPr algn="ctr"/>
                      <a:r>
                        <a:rPr lang="en-US" sz="1400" dirty="0" smtClean="0"/>
                        <a:t>Shifts towards products</a:t>
                      </a:r>
                      <a:endParaRPr lang="en-US" sz="1400" dirty="0"/>
                    </a:p>
                  </a:txBody>
                  <a:tcPr/>
                </a:tc>
                <a:tc>
                  <a:txBody>
                    <a:bodyPr/>
                    <a:lstStyle/>
                    <a:p>
                      <a:pPr algn="ctr"/>
                      <a:r>
                        <a:rPr lang="en-US" sz="1400" i="1" dirty="0" smtClean="0"/>
                        <a:t>Q</a:t>
                      </a:r>
                      <a:r>
                        <a:rPr lang="en-US" sz="1400" i="0" baseline="0" dirty="0" smtClean="0"/>
                        <a:t> decreases</a:t>
                      </a:r>
                      <a:endParaRPr lang="en-US" sz="1400" i="1" dirty="0"/>
                    </a:p>
                  </a:txBody>
                  <a:tcPr/>
                </a:tc>
              </a:tr>
              <a:tr h="370840">
                <a:tc>
                  <a:txBody>
                    <a:bodyPr/>
                    <a:lstStyle/>
                    <a:p>
                      <a:pPr algn="ctr"/>
                      <a:r>
                        <a:rPr lang="en-US" sz="1400" dirty="0" smtClean="0"/>
                        <a:t>Increasing pressure </a:t>
                      </a:r>
                      <a:br>
                        <a:rPr lang="en-US" sz="1400" dirty="0" smtClean="0"/>
                      </a:br>
                      <a:r>
                        <a:rPr lang="en-US" sz="1400" dirty="0" smtClean="0"/>
                        <a:t>(decreasing volume)</a:t>
                      </a:r>
                      <a:endParaRPr lang="en-US" sz="1400" dirty="0"/>
                    </a:p>
                  </a:txBody>
                  <a:tcPr/>
                </a:tc>
                <a:tc>
                  <a:txBody>
                    <a:bodyPr/>
                    <a:lstStyle/>
                    <a:p>
                      <a:pPr algn="ctr"/>
                      <a:r>
                        <a:rPr lang="en-US" sz="1400" dirty="0" smtClean="0"/>
                        <a:t>Shifts toward less gas molecules</a:t>
                      </a:r>
                      <a:endParaRPr lang="en-US" sz="1400" dirty="0"/>
                    </a:p>
                  </a:txBody>
                  <a:tcPr/>
                </a:tc>
                <a:tc rowSpan="2">
                  <a:txBody>
                    <a:bodyPr/>
                    <a:lstStyle/>
                    <a:p>
                      <a:pPr algn="ctr"/>
                      <a:r>
                        <a:rPr lang="en-US" sz="1400" i="1" dirty="0" smtClean="0"/>
                        <a:t>Q</a:t>
                      </a:r>
                      <a:r>
                        <a:rPr lang="en-US" sz="1400" i="0" baseline="0" dirty="0" smtClean="0"/>
                        <a:t> can increase, decrease, or remain constant depending on ratio of gas molecules between reactants and products</a:t>
                      </a:r>
                      <a:endParaRPr lang="en-US" sz="1400" i="1" dirty="0"/>
                    </a:p>
                  </a:txBody>
                  <a:tcPr/>
                </a:tc>
              </a:tr>
              <a:tr h="370840">
                <a:tc>
                  <a:txBody>
                    <a:bodyPr/>
                    <a:lstStyle/>
                    <a:p>
                      <a:pPr algn="ctr"/>
                      <a:r>
                        <a:rPr lang="en-US" sz="1400" dirty="0" smtClean="0"/>
                        <a:t>Decreasing pressure </a:t>
                      </a:r>
                      <a:br>
                        <a:rPr lang="en-US" sz="1400" dirty="0" smtClean="0"/>
                      </a:br>
                      <a:r>
                        <a:rPr lang="en-US" sz="1400" dirty="0" smtClean="0"/>
                        <a:t>(increasing</a:t>
                      </a:r>
                      <a:r>
                        <a:rPr lang="en-US" sz="1400" baseline="0" dirty="0" smtClean="0"/>
                        <a:t> volume)</a:t>
                      </a:r>
                      <a:endParaRPr lang="en-US" sz="1400" dirty="0"/>
                    </a:p>
                  </a:txBody>
                  <a:tcPr/>
                </a:tc>
                <a:tc>
                  <a:txBody>
                    <a:bodyPr/>
                    <a:lstStyle/>
                    <a:p>
                      <a:pPr algn="ctr"/>
                      <a:r>
                        <a:rPr lang="en-US" sz="1400" dirty="0" smtClean="0"/>
                        <a:t>Shifts towards more gas molecules</a:t>
                      </a:r>
                      <a:endParaRPr lang="en-US" sz="1400" dirty="0"/>
                    </a:p>
                  </a:txBody>
                  <a:tcPr/>
                </a:tc>
                <a:tc vMerge="1">
                  <a:txBody>
                    <a:bodyPr/>
                    <a:lstStyle/>
                    <a:p>
                      <a:pPr algn="ctr"/>
                      <a:endParaRPr lang="en-US" sz="1400" dirty="0"/>
                    </a:p>
                  </a:txBody>
                  <a:tcPr/>
                </a:tc>
              </a:tr>
              <a:tr h="370840">
                <a:tc>
                  <a:txBody>
                    <a:bodyPr/>
                    <a:lstStyle/>
                    <a:p>
                      <a:pPr algn="ctr"/>
                      <a:r>
                        <a:rPr lang="en-US" sz="1400" dirty="0" smtClean="0"/>
                        <a:t>Adding an inert gas</a:t>
                      </a:r>
                      <a:endParaRPr lang="en-US" sz="1400" dirty="0"/>
                    </a:p>
                  </a:txBody>
                  <a:tcPr/>
                </a:tc>
                <a:tc>
                  <a:txBody>
                    <a:bodyPr/>
                    <a:lstStyle/>
                    <a:p>
                      <a:pPr algn="ctr"/>
                      <a:r>
                        <a:rPr lang="en-US" sz="1400" dirty="0" smtClean="0"/>
                        <a:t>No effect</a:t>
                      </a:r>
                      <a:endParaRPr lang="en-US" sz="1400" dirty="0"/>
                    </a:p>
                  </a:txBody>
                  <a:tcPr/>
                </a:tc>
                <a:tc>
                  <a:txBody>
                    <a:bodyPr/>
                    <a:lstStyle/>
                    <a:p>
                      <a:pPr algn="ctr"/>
                      <a:r>
                        <a:rPr lang="en-US" sz="1400" i="1" dirty="0" smtClean="0"/>
                        <a:t>Q</a:t>
                      </a:r>
                      <a:r>
                        <a:rPr lang="en-US" sz="1400" i="1" baseline="0" dirty="0" smtClean="0"/>
                        <a:t> </a:t>
                      </a:r>
                      <a:r>
                        <a:rPr lang="en-US" sz="1400" i="0" baseline="0" dirty="0" smtClean="0"/>
                        <a:t>doesn’t change</a:t>
                      </a:r>
                      <a:endParaRPr lang="en-US" sz="1400" i="1" dirty="0"/>
                    </a:p>
                  </a:txBody>
                  <a:tcPr/>
                </a:tc>
              </a:tr>
              <a:tr h="370840">
                <a:tc>
                  <a:txBody>
                    <a:bodyPr/>
                    <a:lstStyle/>
                    <a:p>
                      <a:pPr algn="ctr"/>
                      <a:r>
                        <a:rPr lang="en-US" sz="1400" dirty="0" smtClean="0"/>
                        <a:t>Increasing the temperature</a:t>
                      </a:r>
                      <a:endParaRPr lang="en-US" sz="1400" dirty="0"/>
                    </a:p>
                  </a:txBody>
                  <a:tcPr/>
                </a:tc>
                <a:tc>
                  <a:txBody>
                    <a:bodyPr/>
                    <a:lstStyle/>
                    <a:p>
                      <a:pPr algn="ctr"/>
                      <a:r>
                        <a:rPr lang="en-US" sz="1400" dirty="0" smtClean="0"/>
                        <a:t>Endothermic: shifts</a:t>
                      </a:r>
                      <a:r>
                        <a:rPr lang="en-US" sz="1400" baseline="0" dirty="0" smtClean="0"/>
                        <a:t> towards products</a:t>
                      </a:r>
                    </a:p>
                    <a:p>
                      <a:pPr algn="ctr"/>
                      <a:r>
                        <a:rPr lang="en-US" sz="1400" baseline="0" dirty="0" smtClean="0"/>
                        <a:t>Exothermic: shifts towards reactants</a:t>
                      </a:r>
                      <a:endParaRPr lang="en-US" sz="1400" dirty="0"/>
                    </a:p>
                  </a:txBody>
                  <a:tcPr/>
                </a:tc>
                <a:tc>
                  <a:txBody>
                    <a:bodyPr/>
                    <a:lstStyle/>
                    <a:p>
                      <a:pPr algn="ctr"/>
                      <a:r>
                        <a:rPr lang="en-US" sz="1400" dirty="0" smtClean="0"/>
                        <a:t>Endothermic: </a:t>
                      </a:r>
                      <a:r>
                        <a:rPr lang="en-US" sz="1400" i="1" dirty="0" smtClean="0"/>
                        <a:t>K </a:t>
                      </a:r>
                      <a:r>
                        <a:rPr lang="en-US" sz="1400" dirty="0" smtClean="0"/>
                        <a:t>increases</a:t>
                      </a:r>
                    </a:p>
                    <a:p>
                      <a:pPr algn="ctr"/>
                      <a:r>
                        <a:rPr lang="en-US" sz="1400" dirty="0" smtClean="0"/>
                        <a:t>Exothermic: </a:t>
                      </a:r>
                      <a:r>
                        <a:rPr lang="en-US" sz="1400" i="1" dirty="0" smtClean="0"/>
                        <a:t>K </a:t>
                      </a:r>
                      <a:r>
                        <a:rPr lang="en-US" sz="1400" dirty="0" smtClean="0"/>
                        <a:t>decreases</a:t>
                      </a:r>
                      <a:endParaRPr lang="en-US" sz="1400" dirty="0"/>
                    </a:p>
                  </a:txBody>
                  <a:tcPr/>
                </a:tc>
              </a:tr>
              <a:tr h="370840">
                <a:tc>
                  <a:txBody>
                    <a:bodyPr/>
                    <a:lstStyle/>
                    <a:p>
                      <a:pPr algn="ctr"/>
                      <a:r>
                        <a:rPr lang="en-US" sz="1400" dirty="0" smtClean="0"/>
                        <a:t>Decreasing the temperature</a:t>
                      </a:r>
                      <a:endParaRPr lang="en-US" sz="1400" dirty="0"/>
                    </a:p>
                  </a:txBody>
                  <a:tcPr/>
                </a:tc>
                <a:tc>
                  <a:txBody>
                    <a:bodyPr/>
                    <a:lstStyle/>
                    <a:p>
                      <a:pPr algn="ctr"/>
                      <a:r>
                        <a:rPr lang="en-US" sz="1400" dirty="0" smtClean="0"/>
                        <a:t>Endothermic: shifts</a:t>
                      </a:r>
                      <a:r>
                        <a:rPr lang="en-US" sz="1400" baseline="0" dirty="0" smtClean="0"/>
                        <a:t> towards reactants</a:t>
                      </a:r>
                    </a:p>
                    <a:p>
                      <a:pPr algn="ctr"/>
                      <a:r>
                        <a:rPr lang="en-US" sz="1400" baseline="0" dirty="0" smtClean="0"/>
                        <a:t>Exothermic: shifts towards products</a:t>
                      </a:r>
                      <a:endParaRPr lang="en-US" sz="1400" dirty="0"/>
                    </a:p>
                  </a:txBody>
                  <a:tcPr/>
                </a:tc>
                <a:tc>
                  <a:txBody>
                    <a:bodyPr/>
                    <a:lstStyle/>
                    <a:p>
                      <a:pPr algn="ctr"/>
                      <a:r>
                        <a:rPr lang="en-US" sz="1400" dirty="0" smtClean="0"/>
                        <a:t>Endothermic: </a:t>
                      </a:r>
                      <a:r>
                        <a:rPr lang="en-US" sz="1400" i="1" dirty="0" smtClean="0"/>
                        <a:t>K </a:t>
                      </a:r>
                      <a:r>
                        <a:rPr lang="en-US" sz="1400" dirty="0" smtClean="0"/>
                        <a:t>decreases</a:t>
                      </a:r>
                    </a:p>
                    <a:p>
                      <a:pPr algn="ctr"/>
                      <a:r>
                        <a:rPr lang="en-US" sz="1400" dirty="0" smtClean="0"/>
                        <a:t>Exothermic: </a:t>
                      </a:r>
                      <a:r>
                        <a:rPr lang="en-US" sz="1400" i="1" dirty="0" smtClean="0"/>
                        <a:t>K </a:t>
                      </a:r>
                      <a:r>
                        <a:rPr lang="en-US" sz="1400" dirty="0" smtClean="0"/>
                        <a:t>increases</a:t>
                      </a:r>
                      <a:endParaRPr lang="en-US" sz="1400" dirty="0"/>
                    </a:p>
                  </a:txBody>
                  <a:tcPr/>
                </a:tc>
              </a:tr>
            </a:tbl>
          </a:graphicData>
        </a:graphic>
      </p:graphicFrame>
      <p:sp>
        <p:nvSpPr>
          <p:cNvPr id="14" name="TextBox 13"/>
          <p:cNvSpPr txBox="1"/>
          <p:nvPr/>
        </p:nvSpPr>
        <p:spPr>
          <a:xfrm>
            <a:off x="8004077" y="-57310"/>
            <a:ext cx="1371106" cy="369332"/>
          </a:xfrm>
          <a:prstGeom prst="rect">
            <a:avLst/>
          </a:prstGeom>
          <a:noFill/>
        </p:spPr>
        <p:txBody>
          <a:bodyPr wrap="square" rtlCol="0">
            <a:spAutoFit/>
          </a:bodyPr>
          <a:lstStyle/>
          <a:p>
            <a:r>
              <a:rPr lang="en-US" dirty="0" smtClean="0">
                <a:hlinkClick r:id="rId2"/>
              </a:rPr>
              <a:t>Animation</a:t>
            </a:r>
            <a:endParaRPr lang="en-US" dirty="0"/>
          </a:p>
        </p:txBody>
      </p:sp>
      <p:sp>
        <p:nvSpPr>
          <p:cNvPr id="15" name="TextBox 14"/>
          <p:cNvSpPr txBox="1"/>
          <p:nvPr/>
        </p:nvSpPr>
        <p:spPr>
          <a:xfrm>
            <a:off x="8157538" y="1816854"/>
            <a:ext cx="894959" cy="369332"/>
          </a:xfrm>
          <a:prstGeom prst="rect">
            <a:avLst/>
          </a:prstGeom>
          <a:noFill/>
        </p:spPr>
        <p:txBody>
          <a:bodyPr wrap="square" rtlCol="0">
            <a:spAutoFit/>
          </a:bodyPr>
          <a:lstStyle/>
          <a:p>
            <a:r>
              <a:rPr lang="en-US" dirty="0" smtClean="0">
                <a:hlinkClick r:id="rId3"/>
              </a:rPr>
              <a:t>Video</a:t>
            </a:r>
            <a:endParaRPr lang="en-US" dirty="0"/>
          </a:p>
        </p:txBody>
      </p:sp>
      <p:sp>
        <p:nvSpPr>
          <p:cNvPr id="16" name="Content Placeholder 12"/>
          <p:cNvSpPr>
            <a:spLocks noGrp="1"/>
          </p:cNvSpPr>
          <p:nvPr>
            <p:ph sz="half" idx="1"/>
          </p:nvPr>
        </p:nvSpPr>
        <p:spPr>
          <a:xfrm>
            <a:off x="130915" y="1108840"/>
            <a:ext cx="7966667" cy="5053541"/>
          </a:xfrm>
        </p:spPr>
        <p:txBody>
          <a:bodyPr/>
          <a:lstStyle/>
          <a:p>
            <a:r>
              <a:rPr lang="en-US" dirty="0" smtClean="0"/>
              <a:t>Some changes that occur to a system at equilibrium will affect the reaction’s current position (</a:t>
            </a:r>
            <a:r>
              <a:rPr lang="en-US" i="1" dirty="0" smtClean="0"/>
              <a:t>Q</a:t>
            </a:r>
            <a:r>
              <a:rPr lang="en-US" dirty="0" smtClean="0"/>
              <a:t>).  Others will affect the value of </a:t>
            </a:r>
            <a:r>
              <a:rPr lang="en-US" i="1" dirty="0"/>
              <a:t>K</a:t>
            </a:r>
            <a:endParaRPr lang="en-US" dirty="0" smtClean="0"/>
          </a:p>
        </p:txBody>
      </p:sp>
      <p:sp>
        <p:nvSpPr>
          <p:cNvPr id="9" name="TextBox 8"/>
          <p:cNvSpPr txBox="1"/>
          <p:nvPr/>
        </p:nvSpPr>
        <p:spPr>
          <a:xfrm>
            <a:off x="8141097" y="2087554"/>
            <a:ext cx="979575" cy="369332"/>
          </a:xfrm>
          <a:prstGeom prst="rect">
            <a:avLst/>
          </a:prstGeom>
          <a:noFill/>
        </p:spPr>
        <p:txBody>
          <a:bodyPr wrap="square" rtlCol="0">
            <a:spAutoFit/>
          </a:bodyPr>
          <a:lstStyle/>
          <a:p>
            <a:r>
              <a:rPr lang="en-US" dirty="0" smtClean="0">
                <a:hlinkClick r:id="rId4"/>
              </a:rPr>
              <a:t>Source</a:t>
            </a:r>
            <a:endParaRPr lang="en-US" dirty="0"/>
          </a:p>
        </p:txBody>
      </p:sp>
    </p:spTree>
    <p:extLst>
      <p:ext uri="{BB962C8B-B14F-4D97-AF65-F5344CB8AC3E}">
        <p14:creationId xmlns:p14="http://schemas.microsoft.com/office/powerpoint/2010/main" val="2173190547"/>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98474" y="163262"/>
            <a:ext cx="7556313" cy="1116106"/>
          </a:xfrm>
        </p:spPr>
        <p:txBody>
          <a:bodyPr/>
          <a:lstStyle/>
          <a:p>
            <a:r>
              <a:rPr lang="en-US" dirty="0" smtClean="0"/>
              <a:t>Acid/Base Particulates</a:t>
            </a:r>
            <a:endParaRPr lang="en-US" dirty="0"/>
          </a:p>
        </p:txBody>
      </p:sp>
      <p:sp>
        <p:nvSpPr>
          <p:cNvPr id="7" name="Text Placeholder 5"/>
          <p:cNvSpPr>
            <a:spLocks noGrp="1"/>
          </p:cNvSpPr>
          <p:nvPr/>
        </p:nvSpPr>
        <p:spPr>
          <a:xfrm>
            <a:off x="376638" y="1313123"/>
            <a:ext cx="7558960" cy="774700"/>
          </a:xfrm>
          <a:prstGeom prst="rect">
            <a:avLst/>
          </a:prstGeom>
        </p:spPr>
        <p:txBody>
          <a:bodyPr vert="horz" lIns="91440" tIns="45720" rIns="91440" bIns="45720" rtlCol="0" anchor="t" anchorCtr="0">
            <a:noAutofit/>
          </a:bodyPr>
          <a:lstStyle>
            <a:lvl1pPr marL="0" indent="0" algn="l" defTabSz="914400" rtl="0" eaLnBrk="1" latinLnBrk="0" hangingPunct="1">
              <a:spcBef>
                <a:spcPts val="2000"/>
              </a:spcBef>
              <a:buClr>
                <a:schemeClr val="accent1"/>
              </a:buClr>
              <a:buSzPct val="75000"/>
              <a:buFont typeface="Wingdings" pitchFamily="2" charset="2"/>
              <a:buNone/>
              <a:defRPr kumimoji="0" sz="2400" b="0" i="0" u="none" strike="noStrike" kern="1200" cap="none" spc="0" normalizeH="0" baseline="0">
                <a:ln>
                  <a:noFill/>
                </a:ln>
                <a:solidFill>
                  <a:schemeClr val="accent3"/>
                </a:solidFill>
                <a:effectLst/>
                <a:uLnTx/>
                <a:uFillTx/>
                <a:latin typeface="+mj-lt"/>
                <a:ea typeface="+mj-ea"/>
                <a:cs typeface="+mj-cs"/>
              </a:defRPr>
            </a:lvl1pPr>
            <a:lvl2pPr marL="457200" indent="0" algn="l" defTabSz="914400" rtl="0" eaLnBrk="1" latinLnBrk="0" hangingPunct="1">
              <a:spcBef>
                <a:spcPts val="600"/>
              </a:spcBef>
              <a:buClr>
                <a:schemeClr val="accent1">
                  <a:lumMod val="60000"/>
                  <a:lumOff val="40000"/>
                </a:schemeClr>
              </a:buClr>
              <a:buSzPct val="75000"/>
              <a:buFont typeface="Wingdings" pitchFamily="2" charset="2"/>
              <a:buNone/>
              <a:defRPr sz="1200" kern="1200">
                <a:solidFill>
                  <a:schemeClr val="tx1">
                    <a:lumMod val="65000"/>
                    <a:lumOff val="35000"/>
                  </a:schemeClr>
                </a:solidFill>
                <a:latin typeface="+mn-lt"/>
                <a:ea typeface="+mn-ea"/>
                <a:cs typeface="+mn-cs"/>
              </a:defRPr>
            </a:lvl2pPr>
            <a:lvl3pPr marL="914400" indent="0" algn="l" defTabSz="914400" rtl="0" eaLnBrk="1" latinLnBrk="0" hangingPunct="1">
              <a:spcBef>
                <a:spcPts val="600"/>
              </a:spcBef>
              <a:buClr>
                <a:schemeClr val="accent1"/>
              </a:buClr>
              <a:buSzPct val="75000"/>
              <a:buFont typeface="Wingdings" pitchFamily="2" charset="2"/>
              <a:buNone/>
              <a:defRPr sz="1000" kern="1200">
                <a:solidFill>
                  <a:schemeClr val="tx1">
                    <a:lumMod val="65000"/>
                    <a:lumOff val="35000"/>
                  </a:schemeClr>
                </a:solidFill>
                <a:latin typeface="+mn-lt"/>
                <a:ea typeface="+mn-ea"/>
                <a:cs typeface="+mn-cs"/>
              </a:defRPr>
            </a:lvl3pPr>
            <a:lvl4pPr marL="1371600" indent="0" algn="l" defTabSz="914400" rtl="0" eaLnBrk="1" latinLnBrk="0" hangingPunct="1">
              <a:spcBef>
                <a:spcPts val="600"/>
              </a:spcBef>
              <a:buClr>
                <a:schemeClr val="accent1">
                  <a:lumMod val="60000"/>
                  <a:lumOff val="40000"/>
                </a:schemeClr>
              </a:buClr>
              <a:buSzPct val="75000"/>
              <a:buFont typeface="Wingdings" pitchFamily="2" charset="2"/>
              <a:buNone/>
              <a:defRPr sz="900" kern="1200">
                <a:solidFill>
                  <a:schemeClr val="tx1">
                    <a:lumMod val="65000"/>
                    <a:lumOff val="35000"/>
                  </a:schemeClr>
                </a:solidFill>
                <a:latin typeface="+mn-lt"/>
                <a:ea typeface="+mn-ea"/>
                <a:cs typeface="+mn-cs"/>
              </a:defRPr>
            </a:lvl4pPr>
            <a:lvl5pPr marL="1828800" indent="0" algn="l" defTabSz="914400" rtl="0" eaLnBrk="1" latinLnBrk="0" hangingPunct="1">
              <a:spcBef>
                <a:spcPts val="600"/>
              </a:spcBef>
              <a:buClr>
                <a:schemeClr val="accent1"/>
              </a:buClr>
              <a:buSzPct val="75000"/>
              <a:buFont typeface="Wingdings" pitchFamily="2" charset="2"/>
              <a:buNone/>
              <a:defRPr sz="900" kern="1200">
                <a:solidFill>
                  <a:schemeClr val="tx1">
                    <a:lumMod val="65000"/>
                    <a:lumOff val="35000"/>
                  </a:schemeClr>
                </a:solidFill>
                <a:latin typeface="+mn-lt"/>
                <a:ea typeface="+mn-ea"/>
                <a:cs typeface="+mn-cs"/>
              </a:defRPr>
            </a:lvl5pPr>
            <a:lvl6pPr marL="22860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a:solidFill>
                  <a:schemeClr val="tx1">
                    <a:lumMod val="65000"/>
                    <a:lumOff val="35000"/>
                  </a:schemeClr>
                </a:solidFill>
                <a:latin typeface="+mn-lt"/>
                <a:ea typeface="+mn-ea"/>
                <a:cs typeface="+mn-cs"/>
              </a:defRPr>
            </a:lvl6pPr>
            <a:lvl7pPr marL="27432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7pPr>
            <a:lvl8pPr marL="32004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baseline="0">
                <a:solidFill>
                  <a:schemeClr val="tx1">
                    <a:lumMod val="65000"/>
                    <a:lumOff val="35000"/>
                  </a:schemeClr>
                </a:solidFill>
                <a:latin typeface="+mn-lt"/>
                <a:ea typeface="+mn-ea"/>
                <a:cs typeface="+mn-cs"/>
              </a:defRPr>
            </a:lvl8pPr>
            <a:lvl9pPr marL="36576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9pPr>
          </a:lstStyle>
          <a:p>
            <a:endParaRPr lang="en-US" dirty="0"/>
          </a:p>
        </p:txBody>
      </p:sp>
      <p:sp>
        <p:nvSpPr>
          <p:cNvPr id="8" name="TextBox 7"/>
          <p:cNvSpPr txBox="1"/>
          <p:nvPr/>
        </p:nvSpPr>
        <p:spPr>
          <a:xfrm>
            <a:off x="0" y="5922355"/>
            <a:ext cx="9144000" cy="1200329"/>
          </a:xfrm>
          <a:prstGeom prst="rect">
            <a:avLst/>
          </a:prstGeom>
          <a:noFill/>
        </p:spPr>
        <p:txBody>
          <a:bodyPr wrap="square" rtlCol="0">
            <a:spAutoFit/>
          </a:bodyPr>
          <a:lstStyle/>
          <a:p>
            <a:r>
              <a:rPr lang="en-US" dirty="0" smtClean="0"/>
              <a:t>LO 6.11: 	</a:t>
            </a:r>
            <a:r>
              <a:rPr lang="en-US" dirty="0"/>
              <a:t>The student can generate or use a particulate representation of an acid (strong or weak or polyprotic) and a strong base to explain the species that will have large versus small concentrations at equilibrium.</a:t>
            </a:r>
            <a:r>
              <a:rPr lang="en-US" dirty="0" smtClean="0"/>
              <a:t>																</a:t>
            </a:r>
            <a:endParaRPr lang="en-US" dirty="0"/>
          </a:p>
        </p:txBody>
      </p:sp>
      <p:sp>
        <p:nvSpPr>
          <p:cNvPr id="9" name="TextBox 8"/>
          <p:cNvSpPr txBox="1"/>
          <p:nvPr/>
        </p:nvSpPr>
        <p:spPr>
          <a:xfrm>
            <a:off x="8097582" y="-32652"/>
            <a:ext cx="979575" cy="646331"/>
          </a:xfrm>
          <a:prstGeom prst="rect">
            <a:avLst/>
          </a:prstGeom>
          <a:noFill/>
        </p:spPr>
        <p:txBody>
          <a:bodyPr wrap="square" rtlCol="0">
            <a:spAutoFit/>
          </a:bodyPr>
          <a:lstStyle/>
          <a:p>
            <a:r>
              <a:rPr lang="en-US" dirty="0" smtClean="0">
                <a:hlinkClick r:id="rId2"/>
              </a:rPr>
              <a:t>Source</a:t>
            </a:r>
            <a:endParaRPr lang="en-US" dirty="0" smtClean="0"/>
          </a:p>
          <a:p>
            <a:r>
              <a:rPr lang="en-US" sz="900" dirty="0" smtClean="0">
                <a:solidFill>
                  <a:schemeClr val="bg1">
                    <a:lumMod val="85000"/>
                  </a:schemeClr>
                </a:solidFill>
              </a:rPr>
              <a:t>Select Acid-Base Ionization</a:t>
            </a:r>
            <a:endParaRPr lang="en-US" sz="900" dirty="0">
              <a:solidFill>
                <a:schemeClr val="bg1">
                  <a:lumMod val="85000"/>
                </a:schemeClr>
              </a:solidFill>
            </a:endParaRPr>
          </a:p>
        </p:txBody>
      </p:sp>
      <p:sp>
        <p:nvSpPr>
          <p:cNvPr id="11" name="TextBox 10"/>
          <p:cNvSpPr txBox="1"/>
          <p:nvPr/>
        </p:nvSpPr>
        <p:spPr>
          <a:xfrm>
            <a:off x="8157538" y="1816854"/>
            <a:ext cx="894959" cy="369332"/>
          </a:xfrm>
          <a:prstGeom prst="rect">
            <a:avLst/>
          </a:prstGeom>
          <a:noFill/>
        </p:spPr>
        <p:txBody>
          <a:bodyPr wrap="square" rtlCol="0">
            <a:spAutoFit/>
          </a:bodyPr>
          <a:lstStyle/>
          <a:p>
            <a:r>
              <a:rPr lang="en-US" dirty="0" smtClean="0">
                <a:hlinkClick r:id="rId3"/>
              </a:rPr>
              <a:t>Video</a:t>
            </a:r>
            <a:endParaRPr lang="en-US" dirty="0"/>
          </a:p>
        </p:txBody>
      </p:sp>
      <mc:AlternateContent xmlns:mc="http://schemas.openxmlformats.org/markup-compatibility/2006" xmlns:a14="http://schemas.microsoft.com/office/drawing/2010/main">
        <mc:Choice Requires="a14">
          <p:sp>
            <p:nvSpPr>
              <p:cNvPr id="14" name="TextBox 13"/>
              <p:cNvSpPr txBox="1"/>
              <p:nvPr/>
            </p:nvSpPr>
            <p:spPr>
              <a:xfrm>
                <a:off x="54762" y="4199221"/>
                <a:ext cx="4101356" cy="1476558"/>
              </a:xfrm>
              <a:prstGeom prst="rect">
                <a:avLst/>
              </a:prstGeom>
              <a:noFill/>
            </p:spPr>
            <p:txBody>
              <a:bodyPr wrap="square" rtlCol="0">
                <a:spAutoFit/>
              </a:bodyPr>
              <a:lstStyle/>
              <a:p>
                <a:r>
                  <a:rPr lang="en-US" sz="1600" dirty="0" smtClean="0"/>
                  <a:t>Strong: Since K</a:t>
                </a:r>
                <a:r>
                  <a:rPr lang="en-US" sz="1600" baseline="-25000" dirty="0" smtClean="0"/>
                  <a:t>a</a:t>
                </a:r>
                <a:r>
                  <a:rPr lang="en-US" sz="1600" dirty="0" smtClean="0"/>
                  <a:t> = </a:t>
                </a:r>
                <a14:m>
                  <m:oMath xmlns:m="http://schemas.openxmlformats.org/officeDocument/2006/math" xmlns="">
                    <m:f>
                      <m:fPr>
                        <m:ctrlPr>
                          <a:rPr lang="en-US" sz="1600" i="1" smtClean="0">
                            <a:latin typeface="Cambria Math" panose="02040503050406030204" pitchFamily="18" charset="0"/>
                          </a:rPr>
                        </m:ctrlPr>
                      </m:fPr>
                      <m:num>
                        <m:d>
                          <m:dPr>
                            <m:begChr m:val="["/>
                            <m:endChr m:val="]"/>
                            <m:ctrlPr>
                              <a:rPr lang="en-US" sz="1600" b="0" i="1" smtClean="0">
                                <a:latin typeface="Cambria Math" panose="02040503050406030204" pitchFamily="18" charset="0"/>
                              </a:rPr>
                            </m:ctrlPr>
                          </m:dPr>
                          <m:e>
                            <m:r>
                              <a:rPr lang="en-US" sz="1600" b="0" i="1" smtClean="0">
                                <a:latin typeface="Cambria Math" panose="02040503050406030204" pitchFamily="18" charset="0"/>
                              </a:rPr>
                              <m:t>𝐻</m:t>
                            </m:r>
                            <m:r>
                              <a:rPr lang="en-US" sz="1600" b="0" i="1" baseline="-25000" smtClean="0">
                                <a:latin typeface="Cambria Math" panose="02040503050406030204" pitchFamily="18" charset="0"/>
                              </a:rPr>
                              <m:t>3</m:t>
                            </m:r>
                            <m:r>
                              <a:rPr lang="en-US" sz="1600" b="0" i="1" smtClean="0">
                                <a:latin typeface="Cambria Math" panose="02040503050406030204" pitchFamily="18" charset="0"/>
                              </a:rPr>
                              <m:t>𝑂</m:t>
                            </m:r>
                            <m:r>
                              <a:rPr lang="en-US" sz="1600" b="0" i="1" baseline="30000" smtClean="0">
                                <a:latin typeface="Cambria Math" panose="02040503050406030204" pitchFamily="18" charset="0"/>
                              </a:rPr>
                              <m:t>˖</m:t>
                            </m:r>
                          </m:e>
                        </m:d>
                        <m:r>
                          <a:rPr lang="en-US" sz="1600" b="0" i="1" smtClean="0">
                            <a:latin typeface="Cambria Math" panose="02040503050406030204" pitchFamily="18" charset="0"/>
                          </a:rPr>
                          <m:t>[</m:t>
                        </m:r>
                        <m:r>
                          <a:rPr lang="en-US" sz="1600" b="0" i="1" smtClean="0">
                            <a:latin typeface="Cambria Math" panose="02040503050406030204" pitchFamily="18" charset="0"/>
                          </a:rPr>
                          <m:t>𝐴</m:t>
                        </m:r>
                        <m:r>
                          <a:rPr lang="en-US" sz="1600" i="1" baseline="30000">
                            <a:latin typeface="Cambria Math" panose="02040503050406030204" pitchFamily="18" charset="0"/>
                          </a:rPr>
                          <m:t>˗</m:t>
                        </m:r>
                        <m:r>
                          <a:rPr lang="en-US" sz="1600" b="0" i="1" smtClean="0">
                            <a:latin typeface="Cambria Math" panose="02040503050406030204" pitchFamily="18" charset="0"/>
                          </a:rPr>
                          <m:t>]</m:t>
                        </m:r>
                      </m:num>
                      <m:den>
                        <m:r>
                          <a:rPr lang="en-US" sz="1600" b="0" i="1" smtClean="0">
                            <a:latin typeface="Cambria Math" panose="02040503050406030204" pitchFamily="18" charset="0"/>
                          </a:rPr>
                          <m:t>[</m:t>
                        </m:r>
                        <m:r>
                          <a:rPr lang="en-US" sz="1600" b="0" i="1" smtClean="0">
                            <a:latin typeface="Cambria Math" panose="02040503050406030204" pitchFamily="18" charset="0"/>
                          </a:rPr>
                          <m:t>𝐻𝐴</m:t>
                        </m:r>
                        <m:r>
                          <a:rPr lang="en-US" sz="1600" b="0" i="1" smtClean="0">
                            <a:latin typeface="Cambria Math" panose="02040503050406030204" pitchFamily="18" charset="0"/>
                          </a:rPr>
                          <m:t>]</m:t>
                        </m:r>
                      </m:den>
                    </m:f>
                  </m:oMath>
                </a14:m>
                <a:r>
                  <a:rPr lang="en-US" sz="1600" dirty="0" smtClean="0"/>
                  <a:t>&gt;&gt;1, at equilibrium </a:t>
                </a:r>
                <a:r>
                  <a:rPr lang="en-US" sz="1600" dirty="0"/>
                  <a:t>s</a:t>
                </a:r>
                <a:r>
                  <a:rPr lang="en-US" sz="1600" dirty="0" smtClean="0"/>
                  <a:t>trong </a:t>
                </a:r>
                <a:r>
                  <a:rPr lang="en-US" sz="1600" dirty="0"/>
                  <a:t>acids are </a:t>
                </a:r>
                <a:r>
                  <a:rPr lang="en-US" sz="1600" dirty="0" smtClean="0"/>
                  <a:t>molecules that </a:t>
                </a:r>
                <a:r>
                  <a:rPr lang="en-US" sz="1600" dirty="0"/>
                  <a:t>essentially ionize to </a:t>
                </a:r>
                <a:r>
                  <a:rPr lang="en-US" sz="1600" i="1" dirty="0"/>
                  <a:t>completion </a:t>
                </a:r>
                <a:r>
                  <a:rPr lang="en-US" sz="1600" dirty="0"/>
                  <a:t>in aqueous solution, </a:t>
                </a:r>
                <a:r>
                  <a:rPr lang="en-US" sz="1600" dirty="0" smtClean="0"/>
                  <a:t>disassociating </a:t>
                </a:r>
                <a:r>
                  <a:rPr lang="en-US" sz="1600" dirty="0"/>
                  <a:t>into </a:t>
                </a:r>
                <a:r>
                  <a:rPr lang="en-US" sz="1600" dirty="0" smtClean="0"/>
                  <a:t>H</a:t>
                </a:r>
                <a:r>
                  <a:rPr lang="en-US" sz="1600" baseline="-25000" dirty="0" smtClean="0"/>
                  <a:t>3</a:t>
                </a:r>
                <a:r>
                  <a:rPr lang="en-US" sz="1600" dirty="0" smtClean="0"/>
                  <a:t>O</a:t>
                </a:r>
                <a:r>
                  <a:rPr lang="en-US" sz="1600" baseline="30000" dirty="0" smtClean="0"/>
                  <a:t>+</a:t>
                </a:r>
                <a:r>
                  <a:rPr lang="en-US" sz="1600" dirty="0"/>
                  <a:t> ions and the additional </a:t>
                </a:r>
                <a:r>
                  <a:rPr lang="en-US" sz="1600" dirty="0" smtClean="0"/>
                  <a:t>anion.</a:t>
                </a:r>
                <a:endParaRPr lang="en-US" sz="1600" dirty="0"/>
              </a:p>
            </p:txBody>
          </p:sp>
        </mc:Choice>
        <mc:Fallback xmlns="">
          <p:sp>
            <p:nvSpPr>
              <p:cNvPr id="14" name="TextBox 13"/>
              <p:cNvSpPr txBox="1">
                <a:spLocks noRot="1" noChangeAspect="1" noMove="1" noResize="1" noEditPoints="1" noAdjustHandles="1" noChangeArrowheads="1" noChangeShapeType="1" noTextEdit="1"/>
              </p:cNvSpPr>
              <p:nvPr/>
            </p:nvSpPr>
            <p:spPr>
              <a:xfrm>
                <a:off x="54762" y="4199221"/>
                <a:ext cx="4101356" cy="1476558"/>
              </a:xfrm>
              <a:prstGeom prst="rect">
                <a:avLst/>
              </a:prstGeom>
              <a:blipFill rotWithShape="0">
                <a:blip r:embed="rId4"/>
                <a:stretch>
                  <a:fillRect l="-892" b="-454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p:cNvSpPr txBox="1"/>
              <p:nvPr/>
            </p:nvSpPr>
            <p:spPr>
              <a:xfrm>
                <a:off x="4434262" y="4322380"/>
                <a:ext cx="4569432" cy="1476558"/>
              </a:xfrm>
              <a:prstGeom prst="rect">
                <a:avLst/>
              </a:prstGeom>
              <a:noFill/>
            </p:spPr>
            <p:txBody>
              <a:bodyPr wrap="square" rtlCol="0">
                <a:spAutoFit/>
              </a:bodyPr>
              <a:lstStyle/>
              <a:p>
                <a:r>
                  <a:rPr lang="en-US" sz="1600" dirty="0" smtClean="0"/>
                  <a:t>Weak: Since </a:t>
                </a:r>
                <a:r>
                  <a:rPr lang="en-US" sz="1600" dirty="0"/>
                  <a:t>K</a:t>
                </a:r>
                <a:r>
                  <a:rPr lang="en-US" sz="1600" baseline="-25000" dirty="0"/>
                  <a:t>a</a:t>
                </a:r>
                <a:r>
                  <a:rPr lang="en-US" sz="1600" dirty="0"/>
                  <a:t> = </a:t>
                </a:r>
                <a14:m>
                  <m:oMath xmlns:m="http://schemas.openxmlformats.org/officeDocument/2006/math" xmlns="">
                    <m:f>
                      <m:fPr>
                        <m:ctrlPr>
                          <a:rPr lang="en-US" sz="1600" i="1">
                            <a:latin typeface="Cambria Math" panose="02040503050406030204" pitchFamily="18" charset="0"/>
                          </a:rPr>
                        </m:ctrlPr>
                      </m:fPr>
                      <m:num>
                        <m:d>
                          <m:dPr>
                            <m:begChr m:val="["/>
                            <m:endChr m:val="]"/>
                            <m:ctrlPr>
                              <a:rPr lang="en-US" sz="1600" i="1">
                                <a:latin typeface="Cambria Math" panose="02040503050406030204" pitchFamily="18" charset="0"/>
                              </a:rPr>
                            </m:ctrlPr>
                          </m:dPr>
                          <m:e>
                            <m:r>
                              <a:rPr lang="en-US" sz="1600" i="1">
                                <a:latin typeface="Cambria Math" panose="02040503050406030204" pitchFamily="18" charset="0"/>
                              </a:rPr>
                              <m:t>𝐻</m:t>
                            </m:r>
                            <m:r>
                              <a:rPr lang="en-US" sz="1600" i="1" baseline="-25000">
                                <a:latin typeface="Cambria Math" panose="02040503050406030204" pitchFamily="18" charset="0"/>
                              </a:rPr>
                              <m:t>3</m:t>
                            </m:r>
                            <m:r>
                              <a:rPr lang="en-US" sz="1600" i="1">
                                <a:latin typeface="Cambria Math" panose="02040503050406030204" pitchFamily="18" charset="0"/>
                              </a:rPr>
                              <m:t>𝑂</m:t>
                            </m:r>
                            <m:r>
                              <a:rPr lang="en-US" sz="1600" i="1" baseline="30000">
                                <a:latin typeface="Cambria Math" panose="02040503050406030204" pitchFamily="18" charset="0"/>
                              </a:rPr>
                              <m:t>˖</m:t>
                            </m:r>
                          </m:e>
                        </m:d>
                        <m:r>
                          <a:rPr lang="en-US" sz="1600" i="1">
                            <a:latin typeface="Cambria Math" panose="02040503050406030204" pitchFamily="18" charset="0"/>
                          </a:rPr>
                          <m:t>[</m:t>
                        </m:r>
                        <m:r>
                          <a:rPr lang="en-US" sz="1600" i="1">
                            <a:latin typeface="Cambria Math" panose="02040503050406030204" pitchFamily="18" charset="0"/>
                          </a:rPr>
                          <m:t>𝐴</m:t>
                        </m:r>
                        <m:r>
                          <a:rPr lang="en-US" sz="1600" i="1" baseline="30000">
                            <a:latin typeface="Cambria Math" panose="02040503050406030204" pitchFamily="18" charset="0"/>
                          </a:rPr>
                          <m:t>˗</m:t>
                        </m:r>
                        <m:r>
                          <a:rPr lang="en-US" sz="1600" i="1">
                            <a:latin typeface="Cambria Math" panose="02040503050406030204" pitchFamily="18" charset="0"/>
                          </a:rPr>
                          <m:t>]</m:t>
                        </m:r>
                      </m:num>
                      <m:den>
                        <m:r>
                          <a:rPr lang="en-US" sz="1600" i="1">
                            <a:latin typeface="Cambria Math" panose="02040503050406030204" pitchFamily="18" charset="0"/>
                          </a:rPr>
                          <m:t>[</m:t>
                        </m:r>
                        <m:r>
                          <a:rPr lang="en-US" sz="1600" i="1">
                            <a:latin typeface="Cambria Math" panose="02040503050406030204" pitchFamily="18" charset="0"/>
                          </a:rPr>
                          <m:t>𝐻𝐴</m:t>
                        </m:r>
                        <m:r>
                          <a:rPr lang="en-US" sz="1600" i="1">
                            <a:latin typeface="Cambria Math" panose="02040503050406030204" pitchFamily="18" charset="0"/>
                          </a:rPr>
                          <m:t>]</m:t>
                        </m:r>
                      </m:den>
                    </m:f>
                    <m:r>
                      <a:rPr lang="en-US" sz="1600" b="0" i="0" smtClean="0">
                        <a:latin typeface="Cambria Math" panose="02040503050406030204" pitchFamily="18" charset="0"/>
                      </a:rPr>
                      <m:t>≪</m:t>
                    </m:r>
                  </m:oMath>
                </a14:m>
                <a:r>
                  <a:rPr lang="en-US" sz="1600" dirty="0"/>
                  <a:t>1, at </a:t>
                </a:r>
                <a:r>
                  <a:rPr lang="en-US" sz="1600" dirty="0" smtClean="0"/>
                  <a:t>equilibrium weak acids are molecules that only partially ionize in aqueous solution, disassociating into few</a:t>
                </a:r>
                <a:r>
                  <a:rPr lang="en-US" sz="1600" dirty="0"/>
                  <a:t> H</a:t>
                </a:r>
                <a:r>
                  <a:rPr lang="en-US" sz="1600" baseline="-25000" dirty="0"/>
                  <a:t>3</a:t>
                </a:r>
                <a:r>
                  <a:rPr lang="en-US" sz="1600" dirty="0"/>
                  <a:t>O</a:t>
                </a:r>
                <a:r>
                  <a:rPr lang="en-US" sz="1600" baseline="30000" dirty="0"/>
                  <a:t>+</a:t>
                </a:r>
                <a:r>
                  <a:rPr lang="en-US" sz="1600" dirty="0"/>
                  <a:t> ions and the additional anion.</a:t>
                </a:r>
              </a:p>
              <a:p>
                <a:endParaRPr lang="en-US" sz="1600" dirty="0"/>
              </a:p>
            </p:txBody>
          </p:sp>
        </mc:Choice>
        <mc:Fallback xmlns="">
          <p:sp>
            <p:nvSpPr>
              <p:cNvPr id="15" name="TextBox 14"/>
              <p:cNvSpPr txBox="1">
                <a:spLocks noRot="1" noChangeAspect="1" noMove="1" noResize="1" noEditPoints="1" noAdjustHandles="1" noChangeArrowheads="1" noChangeShapeType="1" noTextEdit="1"/>
              </p:cNvSpPr>
              <p:nvPr/>
            </p:nvSpPr>
            <p:spPr>
              <a:xfrm>
                <a:off x="4434262" y="4322380"/>
                <a:ext cx="4569432" cy="1476558"/>
              </a:xfrm>
              <a:prstGeom prst="rect">
                <a:avLst/>
              </a:prstGeom>
              <a:blipFill rotWithShape="0">
                <a:blip r:embed="rId5"/>
                <a:stretch>
                  <a:fillRect l="-667"/>
                </a:stretch>
              </a:blipFill>
            </p:spPr>
            <p:txBody>
              <a:bodyPr/>
              <a:lstStyle/>
              <a:p>
                <a:r>
                  <a:rPr lang="en-US">
                    <a:noFill/>
                  </a:rPr>
                  <a:t> </a:t>
                </a:r>
              </a:p>
            </p:txBody>
          </p:sp>
        </mc:Fallback>
      </mc:AlternateContent>
      <p:pic>
        <p:nvPicPr>
          <p:cNvPr id="2" name="Picture 1"/>
          <p:cNvPicPr>
            <a:picLocks noChangeAspect="1"/>
          </p:cNvPicPr>
          <p:nvPr/>
        </p:nvPicPr>
        <p:blipFill>
          <a:blip r:embed="rId6"/>
          <a:stretch>
            <a:fillRect/>
          </a:stretch>
        </p:blipFill>
        <p:spPr>
          <a:xfrm>
            <a:off x="5430523" y="51415"/>
            <a:ext cx="2505075" cy="590550"/>
          </a:xfrm>
          <a:prstGeom prst="rect">
            <a:avLst/>
          </a:prstGeom>
        </p:spPr>
      </p:pic>
      <p:pic>
        <p:nvPicPr>
          <p:cNvPr id="3" name="Picture 2"/>
          <p:cNvPicPr>
            <a:picLocks noChangeAspect="1"/>
          </p:cNvPicPr>
          <p:nvPr/>
        </p:nvPicPr>
        <p:blipFill>
          <a:blip r:embed="rId7"/>
          <a:stretch>
            <a:fillRect/>
          </a:stretch>
        </p:blipFill>
        <p:spPr>
          <a:xfrm>
            <a:off x="157563" y="889813"/>
            <a:ext cx="3390900" cy="828675"/>
          </a:xfrm>
          <a:prstGeom prst="rect">
            <a:avLst/>
          </a:prstGeom>
        </p:spPr>
      </p:pic>
      <p:pic>
        <p:nvPicPr>
          <p:cNvPr id="5" name="Picture 4"/>
          <p:cNvPicPr>
            <a:picLocks noChangeAspect="1"/>
          </p:cNvPicPr>
          <p:nvPr/>
        </p:nvPicPr>
        <p:blipFill>
          <a:blip r:embed="rId8"/>
          <a:stretch>
            <a:fillRect/>
          </a:stretch>
        </p:blipFill>
        <p:spPr>
          <a:xfrm>
            <a:off x="4754248" y="819533"/>
            <a:ext cx="3124200" cy="790937"/>
          </a:xfrm>
          <a:prstGeom prst="rect">
            <a:avLst/>
          </a:prstGeom>
        </p:spPr>
      </p:pic>
      <p:pic>
        <p:nvPicPr>
          <p:cNvPr id="6" name="Picture 5"/>
          <p:cNvPicPr>
            <a:picLocks noChangeAspect="1"/>
          </p:cNvPicPr>
          <p:nvPr/>
        </p:nvPicPr>
        <p:blipFill>
          <a:blip r:embed="rId9"/>
          <a:stretch>
            <a:fillRect/>
          </a:stretch>
        </p:blipFill>
        <p:spPr>
          <a:xfrm>
            <a:off x="376638" y="1678496"/>
            <a:ext cx="3171825" cy="2352675"/>
          </a:xfrm>
          <a:prstGeom prst="rect">
            <a:avLst/>
          </a:prstGeom>
        </p:spPr>
      </p:pic>
      <p:pic>
        <p:nvPicPr>
          <p:cNvPr id="10" name="Picture 9"/>
          <p:cNvPicPr>
            <a:picLocks noChangeAspect="1"/>
          </p:cNvPicPr>
          <p:nvPr/>
        </p:nvPicPr>
        <p:blipFill>
          <a:blip r:embed="rId10"/>
          <a:stretch>
            <a:fillRect/>
          </a:stretch>
        </p:blipFill>
        <p:spPr>
          <a:xfrm>
            <a:off x="4697098" y="1668259"/>
            <a:ext cx="3238500" cy="2409825"/>
          </a:xfrm>
          <a:prstGeom prst="rect">
            <a:avLst/>
          </a:prstGeom>
        </p:spPr>
      </p:pic>
    </p:spTree>
    <p:extLst>
      <p:ext uri="{BB962C8B-B14F-4D97-AF65-F5344CB8AC3E}">
        <p14:creationId xmlns:p14="http://schemas.microsoft.com/office/powerpoint/2010/main" val="2842625669"/>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98474" y="163262"/>
            <a:ext cx="7556313" cy="1116106"/>
          </a:xfrm>
        </p:spPr>
        <p:txBody>
          <a:bodyPr/>
          <a:lstStyle/>
          <a:p>
            <a:r>
              <a:rPr lang="en-US" dirty="0" smtClean="0"/>
              <a:t>pH of Weak or Strong Acid</a:t>
            </a:r>
            <a:endParaRPr lang="en-US" dirty="0"/>
          </a:p>
        </p:txBody>
      </p:sp>
      <p:sp>
        <p:nvSpPr>
          <p:cNvPr id="7" name="Text Placeholder 5"/>
          <p:cNvSpPr>
            <a:spLocks noGrp="1"/>
          </p:cNvSpPr>
          <p:nvPr/>
        </p:nvSpPr>
        <p:spPr>
          <a:xfrm>
            <a:off x="376638" y="1313123"/>
            <a:ext cx="7558960" cy="774700"/>
          </a:xfrm>
          <a:prstGeom prst="rect">
            <a:avLst/>
          </a:prstGeom>
        </p:spPr>
        <p:txBody>
          <a:bodyPr vert="horz" lIns="91440" tIns="45720" rIns="91440" bIns="45720" rtlCol="0" anchor="t" anchorCtr="0">
            <a:noAutofit/>
          </a:bodyPr>
          <a:lstStyle>
            <a:lvl1pPr marL="0" indent="0" algn="l" defTabSz="914400" rtl="0" eaLnBrk="1" latinLnBrk="0" hangingPunct="1">
              <a:spcBef>
                <a:spcPts val="2000"/>
              </a:spcBef>
              <a:buClr>
                <a:schemeClr val="accent1"/>
              </a:buClr>
              <a:buSzPct val="75000"/>
              <a:buFont typeface="Wingdings" pitchFamily="2" charset="2"/>
              <a:buNone/>
              <a:defRPr kumimoji="0" sz="2400" b="0" i="0" u="none" strike="noStrike" kern="1200" cap="none" spc="0" normalizeH="0" baseline="0">
                <a:ln>
                  <a:noFill/>
                </a:ln>
                <a:solidFill>
                  <a:schemeClr val="accent3"/>
                </a:solidFill>
                <a:effectLst/>
                <a:uLnTx/>
                <a:uFillTx/>
                <a:latin typeface="+mj-lt"/>
                <a:ea typeface="+mj-ea"/>
                <a:cs typeface="+mj-cs"/>
              </a:defRPr>
            </a:lvl1pPr>
            <a:lvl2pPr marL="457200" indent="0" algn="l" defTabSz="914400" rtl="0" eaLnBrk="1" latinLnBrk="0" hangingPunct="1">
              <a:spcBef>
                <a:spcPts val="600"/>
              </a:spcBef>
              <a:buClr>
                <a:schemeClr val="accent1">
                  <a:lumMod val="60000"/>
                  <a:lumOff val="40000"/>
                </a:schemeClr>
              </a:buClr>
              <a:buSzPct val="75000"/>
              <a:buFont typeface="Wingdings" pitchFamily="2" charset="2"/>
              <a:buNone/>
              <a:defRPr sz="1200" kern="1200">
                <a:solidFill>
                  <a:schemeClr val="tx1">
                    <a:lumMod val="65000"/>
                    <a:lumOff val="35000"/>
                  </a:schemeClr>
                </a:solidFill>
                <a:latin typeface="+mn-lt"/>
                <a:ea typeface="+mn-ea"/>
                <a:cs typeface="+mn-cs"/>
              </a:defRPr>
            </a:lvl2pPr>
            <a:lvl3pPr marL="914400" indent="0" algn="l" defTabSz="914400" rtl="0" eaLnBrk="1" latinLnBrk="0" hangingPunct="1">
              <a:spcBef>
                <a:spcPts val="600"/>
              </a:spcBef>
              <a:buClr>
                <a:schemeClr val="accent1"/>
              </a:buClr>
              <a:buSzPct val="75000"/>
              <a:buFont typeface="Wingdings" pitchFamily="2" charset="2"/>
              <a:buNone/>
              <a:defRPr sz="1000" kern="1200">
                <a:solidFill>
                  <a:schemeClr val="tx1">
                    <a:lumMod val="65000"/>
                    <a:lumOff val="35000"/>
                  </a:schemeClr>
                </a:solidFill>
                <a:latin typeface="+mn-lt"/>
                <a:ea typeface="+mn-ea"/>
                <a:cs typeface="+mn-cs"/>
              </a:defRPr>
            </a:lvl3pPr>
            <a:lvl4pPr marL="1371600" indent="0" algn="l" defTabSz="914400" rtl="0" eaLnBrk="1" latinLnBrk="0" hangingPunct="1">
              <a:spcBef>
                <a:spcPts val="600"/>
              </a:spcBef>
              <a:buClr>
                <a:schemeClr val="accent1">
                  <a:lumMod val="60000"/>
                  <a:lumOff val="40000"/>
                </a:schemeClr>
              </a:buClr>
              <a:buSzPct val="75000"/>
              <a:buFont typeface="Wingdings" pitchFamily="2" charset="2"/>
              <a:buNone/>
              <a:defRPr sz="900" kern="1200">
                <a:solidFill>
                  <a:schemeClr val="tx1">
                    <a:lumMod val="65000"/>
                    <a:lumOff val="35000"/>
                  </a:schemeClr>
                </a:solidFill>
                <a:latin typeface="+mn-lt"/>
                <a:ea typeface="+mn-ea"/>
                <a:cs typeface="+mn-cs"/>
              </a:defRPr>
            </a:lvl4pPr>
            <a:lvl5pPr marL="1828800" indent="0" algn="l" defTabSz="914400" rtl="0" eaLnBrk="1" latinLnBrk="0" hangingPunct="1">
              <a:spcBef>
                <a:spcPts val="600"/>
              </a:spcBef>
              <a:buClr>
                <a:schemeClr val="accent1"/>
              </a:buClr>
              <a:buSzPct val="75000"/>
              <a:buFont typeface="Wingdings" pitchFamily="2" charset="2"/>
              <a:buNone/>
              <a:defRPr sz="900" kern="1200">
                <a:solidFill>
                  <a:schemeClr val="tx1">
                    <a:lumMod val="65000"/>
                    <a:lumOff val="35000"/>
                  </a:schemeClr>
                </a:solidFill>
                <a:latin typeface="+mn-lt"/>
                <a:ea typeface="+mn-ea"/>
                <a:cs typeface="+mn-cs"/>
              </a:defRPr>
            </a:lvl5pPr>
            <a:lvl6pPr marL="22860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a:solidFill>
                  <a:schemeClr val="tx1">
                    <a:lumMod val="65000"/>
                    <a:lumOff val="35000"/>
                  </a:schemeClr>
                </a:solidFill>
                <a:latin typeface="+mn-lt"/>
                <a:ea typeface="+mn-ea"/>
                <a:cs typeface="+mn-cs"/>
              </a:defRPr>
            </a:lvl6pPr>
            <a:lvl7pPr marL="27432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7pPr>
            <a:lvl8pPr marL="32004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baseline="0">
                <a:solidFill>
                  <a:schemeClr val="tx1">
                    <a:lumMod val="65000"/>
                    <a:lumOff val="35000"/>
                  </a:schemeClr>
                </a:solidFill>
                <a:latin typeface="+mn-lt"/>
                <a:ea typeface="+mn-ea"/>
                <a:cs typeface="+mn-cs"/>
              </a:defRPr>
            </a:lvl8pPr>
            <a:lvl9pPr marL="36576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9pPr>
          </a:lstStyle>
          <a:p>
            <a:endParaRPr lang="en-US" dirty="0"/>
          </a:p>
        </p:txBody>
      </p:sp>
      <p:sp>
        <p:nvSpPr>
          <p:cNvPr id="8" name="TextBox 7"/>
          <p:cNvSpPr txBox="1"/>
          <p:nvPr/>
        </p:nvSpPr>
        <p:spPr>
          <a:xfrm>
            <a:off x="0" y="6015299"/>
            <a:ext cx="9144000" cy="1138773"/>
          </a:xfrm>
          <a:prstGeom prst="rect">
            <a:avLst/>
          </a:prstGeom>
          <a:noFill/>
        </p:spPr>
        <p:txBody>
          <a:bodyPr wrap="square" rtlCol="0">
            <a:spAutoFit/>
          </a:bodyPr>
          <a:lstStyle/>
          <a:p>
            <a:r>
              <a:rPr lang="en-US" sz="1600" dirty="0"/>
              <a:t>LO 6.12</a:t>
            </a:r>
            <a:r>
              <a:rPr lang="en-US" sz="1600" dirty="0" smtClean="0"/>
              <a:t>: </a:t>
            </a:r>
            <a:r>
              <a:rPr lang="en-US" sz="1600" dirty="0"/>
              <a:t>R</a:t>
            </a:r>
            <a:r>
              <a:rPr lang="en-US" sz="1600" dirty="0" smtClean="0"/>
              <a:t>eason </a:t>
            </a:r>
            <a:r>
              <a:rPr lang="en-US" sz="1600" dirty="0"/>
              <a:t>about the distinction between strong and weak acid solutions with similar values of pH, including the percent ionization of the acids, the concentrations needed to achieve the same pH, and the amount of base needed to reach the equivalence point in a titration. </a:t>
            </a:r>
            <a:r>
              <a:rPr lang="en-US" dirty="0" smtClean="0"/>
              <a:t>																	</a:t>
            </a:r>
            <a:endParaRPr lang="en-US" dirty="0"/>
          </a:p>
        </p:txBody>
      </p:sp>
      <p:sp>
        <p:nvSpPr>
          <p:cNvPr id="9" name="TextBox 8"/>
          <p:cNvSpPr txBox="1"/>
          <p:nvPr/>
        </p:nvSpPr>
        <p:spPr>
          <a:xfrm>
            <a:off x="8097582" y="-32652"/>
            <a:ext cx="979575" cy="369332"/>
          </a:xfrm>
          <a:prstGeom prst="rect">
            <a:avLst/>
          </a:prstGeom>
          <a:noFill/>
        </p:spPr>
        <p:txBody>
          <a:bodyPr wrap="square" rtlCol="0">
            <a:spAutoFit/>
          </a:bodyPr>
          <a:lstStyle/>
          <a:p>
            <a:r>
              <a:rPr lang="en-US" dirty="0" smtClean="0">
                <a:hlinkClick r:id="rId2"/>
              </a:rPr>
              <a:t>Source</a:t>
            </a:r>
            <a:endParaRPr lang="en-US" dirty="0"/>
          </a:p>
        </p:txBody>
      </p:sp>
      <p:sp>
        <p:nvSpPr>
          <p:cNvPr id="11" name="TextBox 10"/>
          <p:cNvSpPr txBox="1"/>
          <p:nvPr/>
        </p:nvSpPr>
        <p:spPr>
          <a:xfrm>
            <a:off x="8157538" y="1816854"/>
            <a:ext cx="894959" cy="369332"/>
          </a:xfrm>
          <a:prstGeom prst="rect">
            <a:avLst/>
          </a:prstGeom>
          <a:noFill/>
        </p:spPr>
        <p:txBody>
          <a:bodyPr wrap="square" rtlCol="0">
            <a:spAutoFit/>
          </a:bodyPr>
          <a:lstStyle/>
          <a:p>
            <a:r>
              <a:rPr lang="en-US" dirty="0" smtClean="0">
                <a:hlinkClick r:id="rId3"/>
              </a:rPr>
              <a:t>Video</a:t>
            </a:r>
            <a:endParaRPr lang="en-US" dirty="0"/>
          </a:p>
        </p:txBody>
      </p:sp>
      <p:sp>
        <p:nvSpPr>
          <p:cNvPr id="13" name="TextBox 12"/>
          <p:cNvSpPr txBox="1"/>
          <p:nvPr/>
        </p:nvSpPr>
        <p:spPr>
          <a:xfrm>
            <a:off x="-3636" y="4033626"/>
            <a:ext cx="4087146" cy="830997"/>
          </a:xfrm>
          <a:prstGeom prst="rect">
            <a:avLst/>
          </a:prstGeom>
          <a:noFill/>
        </p:spPr>
        <p:txBody>
          <a:bodyPr wrap="square" rtlCol="0">
            <a:spAutoFit/>
          </a:bodyPr>
          <a:lstStyle/>
          <a:p>
            <a:pPr marL="285750" indent="-285750">
              <a:buFont typeface="Arial" panose="020B0604020202020204" pitchFamily="34" charset="0"/>
              <a:buChar char="•"/>
            </a:pPr>
            <a:r>
              <a:rPr lang="en-US" sz="1600" dirty="0" smtClean="0"/>
              <a:t>This is a particulate picture of a strong acid whose [HA] = 0.00100</a:t>
            </a:r>
            <a:r>
              <a:rPr lang="en-US" sz="1600" i="1" dirty="0" smtClean="0"/>
              <a:t>M</a:t>
            </a:r>
            <a:r>
              <a:rPr lang="en-US" sz="1600" dirty="0" smtClean="0"/>
              <a:t>.</a:t>
            </a:r>
          </a:p>
          <a:p>
            <a:pPr marL="285750" indent="-285750">
              <a:buFont typeface="Arial" panose="020B0604020202020204" pitchFamily="34" charset="0"/>
              <a:buChar char="•"/>
            </a:pPr>
            <a:r>
              <a:rPr lang="en-US" sz="1600" dirty="0" smtClean="0"/>
              <a:t>Note the 100% ionization of this acid. </a:t>
            </a:r>
            <a:endParaRPr lang="en-US" sz="1600" dirty="0"/>
          </a:p>
        </p:txBody>
      </p:sp>
      <p:sp>
        <p:nvSpPr>
          <p:cNvPr id="14" name="TextBox 13"/>
          <p:cNvSpPr txBox="1"/>
          <p:nvPr/>
        </p:nvSpPr>
        <p:spPr>
          <a:xfrm>
            <a:off x="4191721" y="3808328"/>
            <a:ext cx="4779975" cy="1431161"/>
          </a:xfrm>
          <a:prstGeom prst="rect">
            <a:avLst/>
          </a:prstGeom>
          <a:noFill/>
        </p:spPr>
        <p:txBody>
          <a:bodyPr wrap="square" rtlCol="0">
            <a:spAutoFit/>
          </a:bodyPr>
          <a:lstStyle/>
          <a:p>
            <a:pPr marL="285750" indent="-285750">
              <a:buFont typeface="Arial" panose="020B0604020202020204" pitchFamily="34" charset="0"/>
              <a:buChar char="•"/>
            </a:pPr>
            <a:r>
              <a:rPr lang="en-US" sz="1450" dirty="0" smtClean="0"/>
              <a:t>This is a particulate picture of a weak acid whose [HA] = 1.00</a:t>
            </a:r>
            <a:r>
              <a:rPr lang="en-US" sz="1450" i="1" dirty="0" smtClean="0"/>
              <a:t>M</a:t>
            </a:r>
            <a:r>
              <a:rPr lang="en-US" sz="1450" dirty="0"/>
              <a:t> </a:t>
            </a:r>
            <a:r>
              <a:rPr lang="en-US" sz="1450" dirty="0" smtClean="0"/>
              <a:t>and </a:t>
            </a:r>
            <a:r>
              <a:rPr lang="en-US" sz="1450" dirty="0" err="1" smtClean="0"/>
              <a:t>K</a:t>
            </a:r>
            <a:r>
              <a:rPr lang="en-US" sz="1450" baseline="-25000" dirty="0" err="1" smtClean="0"/>
              <a:t>a</a:t>
            </a:r>
            <a:r>
              <a:rPr lang="en-US" sz="1450" dirty="0" smtClean="0"/>
              <a:t> = 1.00x10</a:t>
            </a:r>
            <a:r>
              <a:rPr lang="en-US" sz="1450" baseline="30000" dirty="0" smtClean="0"/>
              <a:t>-6</a:t>
            </a:r>
            <a:r>
              <a:rPr lang="en-US" sz="1450" dirty="0" smtClean="0"/>
              <a:t>.</a:t>
            </a:r>
          </a:p>
          <a:p>
            <a:pPr marL="285750" indent="-285750">
              <a:buFont typeface="Arial" panose="020B0604020202020204" pitchFamily="34" charset="0"/>
              <a:buChar char="•"/>
            </a:pPr>
            <a:r>
              <a:rPr lang="en-US" sz="1450" dirty="0" smtClean="0"/>
              <a:t>pH is a measure of the [H</a:t>
            </a:r>
            <a:r>
              <a:rPr lang="en-US" sz="1450" baseline="30000" dirty="0" smtClean="0"/>
              <a:t>+</a:t>
            </a:r>
            <a:r>
              <a:rPr lang="en-US" sz="1450" dirty="0" smtClean="0"/>
              <a:t>] in solution. More moles of a weak acid are needed to achieve equivalent [H</a:t>
            </a:r>
            <a:r>
              <a:rPr lang="en-US" sz="1450" baseline="30000" dirty="0" smtClean="0"/>
              <a:t>+</a:t>
            </a:r>
            <a:r>
              <a:rPr lang="en-US" sz="1450" dirty="0" smtClean="0"/>
              <a:t>] values of a strong acid of the same pH, since a weak acid only partially ionizes.</a:t>
            </a:r>
            <a:endParaRPr lang="en-US" sz="1450" dirty="0"/>
          </a:p>
        </p:txBody>
      </p:sp>
      <p:sp>
        <p:nvSpPr>
          <p:cNvPr id="17" name="TextBox 16"/>
          <p:cNvSpPr txBox="1"/>
          <p:nvPr/>
        </p:nvSpPr>
        <p:spPr>
          <a:xfrm>
            <a:off x="-55339" y="5295346"/>
            <a:ext cx="9077157" cy="584776"/>
          </a:xfrm>
          <a:prstGeom prst="rect">
            <a:avLst/>
          </a:prstGeom>
          <a:noFill/>
        </p:spPr>
        <p:txBody>
          <a:bodyPr wrap="square" rtlCol="0">
            <a:spAutoFit/>
          </a:bodyPr>
          <a:lstStyle/>
          <a:p>
            <a:pPr marL="285750" indent="-285750">
              <a:buFont typeface="Arial" panose="020B0604020202020204" pitchFamily="34" charset="0"/>
              <a:buChar char="•"/>
            </a:pPr>
            <a:r>
              <a:rPr lang="en-US" sz="1600" dirty="0" smtClean="0"/>
              <a:t>If similar volumes of both acids above were titrated with the same strong base, the weak acid would require a larger volume of base to reach its equivalence point. </a:t>
            </a:r>
            <a:endParaRPr lang="en-US" sz="1600" dirty="0"/>
          </a:p>
        </p:txBody>
      </p:sp>
      <p:pic>
        <p:nvPicPr>
          <p:cNvPr id="2" name="Picture 1"/>
          <p:cNvPicPr>
            <a:picLocks noChangeAspect="1"/>
          </p:cNvPicPr>
          <p:nvPr/>
        </p:nvPicPr>
        <p:blipFill>
          <a:blip r:embed="rId4"/>
          <a:stretch>
            <a:fillRect/>
          </a:stretch>
        </p:blipFill>
        <p:spPr>
          <a:xfrm>
            <a:off x="21636" y="854823"/>
            <a:ext cx="3181350" cy="3114675"/>
          </a:xfrm>
          <a:prstGeom prst="rect">
            <a:avLst/>
          </a:prstGeom>
        </p:spPr>
      </p:pic>
      <p:pic>
        <p:nvPicPr>
          <p:cNvPr id="3" name="Picture 2"/>
          <p:cNvPicPr>
            <a:picLocks noChangeAspect="1"/>
          </p:cNvPicPr>
          <p:nvPr/>
        </p:nvPicPr>
        <p:blipFill>
          <a:blip r:embed="rId5"/>
          <a:stretch>
            <a:fillRect/>
          </a:stretch>
        </p:blipFill>
        <p:spPr>
          <a:xfrm>
            <a:off x="4893793" y="817569"/>
            <a:ext cx="3152775" cy="3028950"/>
          </a:xfrm>
          <a:prstGeom prst="rect">
            <a:avLst/>
          </a:prstGeom>
        </p:spPr>
      </p:pic>
      <p:sp>
        <p:nvSpPr>
          <p:cNvPr id="15" name="TextBox 14"/>
          <p:cNvSpPr txBox="1"/>
          <p:nvPr/>
        </p:nvSpPr>
        <p:spPr>
          <a:xfrm>
            <a:off x="2665920" y="698494"/>
            <a:ext cx="2835180" cy="523220"/>
          </a:xfrm>
          <a:prstGeom prst="rect">
            <a:avLst/>
          </a:prstGeom>
          <a:noFill/>
        </p:spPr>
        <p:txBody>
          <a:bodyPr wrap="square" rtlCol="0">
            <a:spAutoFit/>
          </a:bodyPr>
          <a:lstStyle/>
          <a:p>
            <a:pPr algn="ctr"/>
            <a:r>
              <a:rPr lang="en-US" sz="1400" dirty="0" smtClean="0"/>
              <a:t>Note the similar pH values of both monoprotic acids.</a:t>
            </a:r>
            <a:endParaRPr lang="en-US" sz="1400" dirty="0"/>
          </a:p>
        </p:txBody>
      </p:sp>
      <p:sp>
        <p:nvSpPr>
          <p:cNvPr id="5" name="Rounded Rectangle 4"/>
          <p:cNvSpPr/>
          <p:nvPr/>
        </p:nvSpPr>
        <p:spPr>
          <a:xfrm>
            <a:off x="2204025" y="929640"/>
            <a:ext cx="647700" cy="292074"/>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dirty="0" smtClean="0"/>
              <a:t>pH= 3.00</a:t>
            </a:r>
            <a:endParaRPr lang="en-US" sz="800" dirty="0"/>
          </a:p>
        </p:txBody>
      </p:sp>
      <p:sp>
        <p:nvSpPr>
          <p:cNvPr id="18" name="Rounded Rectangle 17"/>
          <p:cNvSpPr/>
          <p:nvPr/>
        </p:nvSpPr>
        <p:spPr>
          <a:xfrm>
            <a:off x="7055273" y="874428"/>
            <a:ext cx="647700" cy="292074"/>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dirty="0" smtClean="0"/>
              <a:t>pH= 3.00</a:t>
            </a:r>
            <a:endParaRPr lang="en-US" sz="800" dirty="0"/>
          </a:p>
        </p:txBody>
      </p:sp>
    </p:spTree>
    <p:extLst>
      <p:ext uri="{BB962C8B-B14F-4D97-AF65-F5344CB8AC3E}">
        <p14:creationId xmlns:p14="http://schemas.microsoft.com/office/powerpoint/2010/main" val="188422703"/>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98474" y="163262"/>
            <a:ext cx="7556313" cy="1116106"/>
          </a:xfrm>
        </p:spPr>
        <p:txBody>
          <a:bodyPr/>
          <a:lstStyle/>
          <a:p>
            <a:r>
              <a:rPr lang="en-US" dirty="0" smtClean="0"/>
              <a:t>Titrations</a:t>
            </a:r>
            <a:endParaRPr lang="en-US" dirty="0"/>
          </a:p>
        </p:txBody>
      </p:sp>
      <p:sp>
        <p:nvSpPr>
          <p:cNvPr id="7" name="Text Placeholder 5"/>
          <p:cNvSpPr>
            <a:spLocks noGrp="1"/>
          </p:cNvSpPr>
          <p:nvPr/>
        </p:nvSpPr>
        <p:spPr>
          <a:xfrm>
            <a:off x="376638" y="1313123"/>
            <a:ext cx="7558960" cy="774700"/>
          </a:xfrm>
          <a:prstGeom prst="rect">
            <a:avLst/>
          </a:prstGeom>
        </p:spPr>
        <p:txBody>
          <a:bodyPr vert="horz" lIns="91440" tIns="45720" rIns="91440" bIns="45720" rtlCol="0" anchor="t" anchorCtr="0">
            <a:noAutofit/>
          </a:bodyPr>
          <a:lstStyle>
            <a:lvl1pPr marL="0" indent="0" algn="l" defTabSz="914400" rtl="0" eaLnBrk="1" latinLnBrk="0" hangingPunct="1">
              <a:spcBef>
                <a:spcPts val="2000"/>
              </a:spcBef>
              <a:buClr>
                <a:schemeClr val="accent1"/>
              </a:buClr>
              <a:buSzPct val="75000"/>
              <a:buFont typeface="Wingdings" pitchFamily="2" charset="2"/>
              <a:buNone/>
              <a:defRPr kumimoji="0" sz="2400" b="0" i="0" u="none" strike="noStrike" kern="1200" cap="none" spc="0" normalizeH="0" baseline="0">
                <a:ln>
                  <a:noFill/>
                </a:ln>
                <a:solidFill>
                  <a:schemeClr val="accent3"/>
                </a:solidFill>
                <a:effectLst/>
                <a:uLnTx/>
                <a:uFillTx/>
                <a:latin typeface="+mj-lt"/>
                <a:ea typeface="+mj-ea"/>
                <a:cs typeface="+mj-cs"/>
              </a:defRPr>
            </a:lvl1pPr>
            <a:lvl2pPr marL="457200" indent="0" algn="l" defTabSz="914400" rtl="0" eaLnBrk="1" latinLnBrk="0" hangingPunct="1">
              <a:spcBef>
                <a:spcPts val="600"/>
              </a:spcBef>
              <a:buClr>
                <a:schemeClr val="accent1">
                  <a:lumMod val="60000"/>
                  <a:lumOff val="40000"/>
                </a:schemeClr>
              </a:buClr>
              <a:buSzPct val="75000"/>
              <a:buFont typeface="Wingdings" pitchFamily="2" charset="2"/>
              <a:buNone/>
              <a:defRPr sz="1200" kern="1200">
                <a:solidFill>
                  <a:schemeClr val="tx1">
                    <a:lumMod val="65000"/>
                    <a:lumOff val="35000"/>
                  </a:schemeClr>
                </a:solidFill>
                <a:latin typeface="+mn-lt"/>
                <a:ea typeface="+mn-ea"/>
                <a:cs typeface="+mn-cs"/>
              </a:defRPr>
            </a:lvl2pPr>
            <a:lvl3pPr marL="914400" indent="0" algn="l" defTabSz="914400" rtl="0" eaLnBrk="1" latinLnBrk="0" hangingPunct="1">
              <a:spcBef>
                <a:spcPts val="600"/>
              </a:spcBef>
              <a:buClr>
                <a:schemeClr val="accent1"/>
              </a:buClr>
              <a:buSzPct val="75000"/>
              <a:buFont typeface="Wingdings" pitchFamily="2" charset="2"/>
              <a:buNone/>
              <a:defRPr sz="1000" kern="1200">
                <a:solidFill>
                  <a:schemeClr val="tx1">
                    <a:lumMod val="65000"/>
                    <a:lumOff val="35000"/>
                  </a:schemeClr>
                </a:solidFill>
                <a:latin typeface="+mn-lt"/>
                <a:ea typeface="+mn-ea"/>
                <a:cs typeface="+mn-cs"/>
              </a:defRPr>
            </a:lvl3pPr>
            <a:lvl4pPr marL="1371600" indent="0" algn="l" defTabSz="914400" rtl="0" eaLnBrk="1" latinLnBrk="0" hangingPunct="1">
              <a:spcBef>
                <a:spcPts val="600"/>
              </a:spcBef>
              <a:buClr>
                <a:schemeClr val="accent1">
                  <a:lumMod val="60000"/>
                  <a:lumOff val="40000"/>
                </a:schemeClr>
              </a:buClr>
              <a:buSzPct val="75000"/>
              <a:buFont typeface="Wingdings" pitchFamily="2" charset="2"/>
              <a:buNone/>
              <a:defRPr sz="900" kern="1200">
                <a:solidFill>
                  <a:schemeClr val="tx1">
                    <a:lumMod val="65000"/>
                    <a:lumOff val="35000"/>
                  </a:schemeClr>
                </a:solidFill>
                <a:latin typeface="+mn-lt"/>
                <a:ea typeface="+mn-ea"/>
                <a:cs typeface="+mn-cs"/>
              </a:defRPr>
            </a:lvl4pPr>
            <a:lvl5pPr marL="1828800" indent="0" algn="l" defTabSz="914400" rtl="0" eaLnBrk="1" latinLnBrk="0" hangingPunct="1">
              <a:spcBef>
                <a:spcPts val="600"/>
              </a:spcBef>
              <a:buClr>
                <a:schemeClr val="accent1"/>
              </a:buClr>
              <a:buSzPct val="75000"/>
              <a:buFont typeface="Wingdings" pitchFamily="2" charset="2"/>
              <a:buNone/>
              <a:defRPr sz="900" kern="1200">
                <a:solidFill>
                  <a:schemeClr val="tx1">
                    <a:lumMod val="65000"/>
                    <a:lumOff val="35000"/>
                  </a:schemeClr>
                </a:solidFill>
                <a:latin typeface="+mn-lt"/>
                <a:ea typeface="+mn-ea"/>
                <a:cs typeface="+mn-cs"/>
              </a:defRPr>
            </a:lvl5pPr>
            <a:lvl6pPr marL="22860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a:solidFill>
                  <a:schemeClr val="tx1">
                    <a:lumMod val="65000"/>
                    <a:lumOff val="35000"/>
                  </a:schemeClr>
                </a:solidFill>
                <a:latin typeface="+mn-lt"/>
                <a:ea typeface="+mn-ea"/>
                <a:cs typeface="+mn-cs"/>
              </a:defRPr>
            </a:lvl6pPr>
            <a:lvl7pPr marL="27432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7pPr>
            <a:lvl8pPr marL="32004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baseline="0">
                <a:solidFill>
                  <a:schemeClr val="tx1">
                    <a:lumMod val="65000"/>
                    <a:lumOff val="35000"/>
                  </a:schemeClr>
                </a:solidFill>
                <a:latin typeface="+mn-lt"/>
                <a:ea typeface="+mn-ea"/>
                <a:cs typeface="+mn-cs"/>
              </a:defRPr>
            </a:lvl8pPr>
            <a:lvl9pPr marL="36576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9pPr>
          </a:lstStyle>
          <a:p>
            <a:endParaRPr lang="en-US" dirty="0"/>
          </a:p>
        </p:txBody>
      </p:sp>
      <p:sp>
        <p:nvSpPr>
          <p:cNvPr id="8" name="TextBox 7"/>
          <p:cNvSpPr txBox="1"/>
          <p:nvPr/>
        </p:nvSpPr>
        <p:spPr>
          <a:xfrm>
            <a:off x="0" y="5643954"/>
            <a:ext cx="9144000" cy="1477328"/>
          </a:xfrm>
          <a:prstGeom prst="rect">
            <a:avLst/>
          </a:prstGeom>
          <a:noFill/>
        </p:spPr>
        <p:txBody>
          <a:bodyPr wrap="square" rtlCol="0">
            <a:spAutoFit/>
          </a:bodyPr>
          <a:lstStyle/>
          <a:p>
            <a:r>
              <a:rPr lang="en-US" dirty="0"/>
              <a:t>LO 6.13</a:t>
            </a:r>
            <a:r>
              <a:rPr lang="en-US" dirty="0" smtClean="0"/>
              <a:t>: The </a:t>
            </a:r>
            <a:r>
              <a:rPr lang="en-US" dirty="0"/>
              <a:t>student can interpret titration data for monoprotic or polyprotic acids involving titration of a weak or </a:t>
            </a:r>
            <a:r>
              <a:rPr lang="en-US" dirty="0" smtClean="0"/>
              <a:t>strong </a:t>
            </a:r>
            <a:r>
              <a:rPr lang="en-US" dirty="0"/>
              <a:t>acid by a </a:t>
            </a:r>
            <a:r>
              <a:rPr lang="en-US" dirty="0" smtClean="0"/>
              <a:t>strong </a:t>
            </a:r>
            <a:r>
              <a:rPr lang="en-US" dirty="0"/>
              <a:t>base (or a weak or strong base by a strong acid) to determine the concentration of the titrant and the pK</a:t>
            </a:r>
            <a:r>
              <a:rPr lang="en-US" baseline="-25000" dirty="0"/>
              <a:t>a</a:t>
            </a:r>
            <a:r>
              <a:rPr lang="en-US" dirty="0"/>
              <a:t> for a weak acid, or the pK</a:t>
            </a:r>
            <a:r>
              <a:rPr lang="en-US" baseline="-25000" dirty="0"/>
              <a:t>b</a:t>
            </a:r>
            <a:r>
              <a:rPr lang="en-US" dirty="0"/>
              <a:t> for a weak base. </a:t>
            </a:r>
            <a:r>
              <a:rPr lang="en-US" dirty="0" smtClean="0"/>
              <a:t>																	</a:t>
            </a:r>
            <a:endParaRPr lang="en-US" dirty="0"/>
          </a:p>
        </p:txBody>
      </p:sp>
      <p:sp>
        <p:nvSpPr>
          <p:cNvPr id="9" name="TextBox 8"/>
          <p:cNvSpPr txBox="1"/>
          <p:nvPr/>
        </p:nvSpPr>
        <p:spPr>
          <a:xfrm>
            <a:off x="8097582" y="-32652"/>
            <a:ext cx="979575" cy="369332"/>
          </a:xfrm>
          <a:prstGeom prst="rect">
            <a:avLst/>
          </a:prstGeom>
          <a:noFill/>
        </p:spPr>
        <p:txBody>
          <a:bodyPr wrap="square" rtlCol="0">
            <a:spAutoFit/>
          </a:bodyPr>
          <a:lstStyle/>
          <a:p>
            <a:r>
              <a:rPr lang="en-US" dirty="0" smtClean="0">
                <a:hlinkClick r:id="rId2"/>
              </a:rPr>
              <a:t>Source</a:t>
            </a:r>
            <a:endParaRPr lang="en-US" dirty="0"/>
          </a:p>
        </p:txBody>
      </p:sp>
      <p:sp>
        <p:nvSpPr>
          <p:cNvPr id="11" name="TextBox 10"/>
          <p:cNvSpPr txBox="1"/>
          <p:nvPr/>
        </p:nvSpPr>
        <p:spPr>
          <a:xfrm>
            <a:off x="8157538" y="1816854"/>
            <a:ext cx="894959" cy="369332"/>
          </a:xfrm>
          <a:prstGeom prst="rect">
            <a:avLst/>
          </a:prstGeom>
          <a:noFill/>
        </p:spPr>
        <p:txBody>
          <a:bodyPr wrap="square" rtlCol="0">
            <a:spAutoFit/>
          </a:bodyPr>
          <a:lstStyle/>
          <a:p>
            <a:r>
              <a:rPr lang="en-US" dirty="0" smtClean="0">
                <a:hlinkClick r:id="rId3"/>
              </a:rPr>
              <a:t>Video</a:t>
            </a:r>
            <a:endParaRPr lang="en-US" dirty="0"/>
          </a:p>
        </p:txBody>
      </p:sp>
      <p:pic>
        <p:nvPicPr>
          <p:cNvPr id="1026" name="Picture 2" descr="http://www.dlt.ncssm.edu/tiger/diagrams/acid-base/WeakAcidTitration-General.gif"/>
          <p:cNvPicPr>
            <a:picLocks noChangeAspect="1" noChangeArrowheads="1"/>
          </p:cNvPicPr>
          <p:nvPr/>
        </p:nvPicPr>
        <p:blipFill rotWithShape="1">
          <a:blip r:embed="rId4">
            <a:extLst>
              <a:ext uri="{28A0092B-C50C-407E-A947-70E740481C1C}">
                <a14:useLocalDpi xmlns:a14="http://schemas.microsoft.com/office/drawing/2010/main" val="0"/>
              </a:ext>
            </a:extLst>
          </a:blip>
          <a:srcRect l="1" r="-1661" b="-491"/>
          <a:stretch/>
        </p:blipFill>
        <p:spPr bwMode="auto">
          <a:xfrm>
            <a:off x="0" y="776167"/>
            <a:ext cx="2222419" cy="2929161"/>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1030" name="Picture 6" descr="http://www.dlt.ncssm.edu/tiger/diagrams/acid-base/StrongAcidTitration-1.gif"/>
          <p:cNvPicPr>
            <a:picLocks noChangeAspect="1" noChangeArrowheads="1"/>
          </p:cNvPicPr>
          <p:nvPr/>
        </p:nvPicPr>
        <p:blipFill rotWithShape="1">
          <a:blip r:embed="rId5">
            <a:extLst>
              <a:ext uri="{28A0092B-C50C-407E-A947-70E740481C1C}">
                <a14:useLocalDpi xmlns:a14="http://schemas.microsoft.com/office/drawing/2010/main" val="0"/>
              </a:ext>
            </a:extLst>
          </a:blip>
          <a:srcRect l="3268" r="518"/>
          <a:stretch/>
        </p:blipFill>
        <p:spPr bwMode="auto">
          <a:xfrm>
            <a:off x="5258868" y="209199"/>
            <a:ext cx="2628900" cy="2066958"/>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12" name="Picture 4" descr="http://www.dlt.ncssm.edu/tiger/diagrams/acid-base/WeakBaseTitration-General.gif"/>
          <p:cNvPicPr>
            <a:picLocks noChangeAspect="1" noChangeArrowheads="1"/>
          </p:cNvPicPr>
          <p:nvPr/>
        </p:nvPicPr>
        <p:blipFill rotWithShape="1">
          <a:blip r:embed="rId6">
            <a:extLst>
              <a:ext uri="{28A0092B-C50C-407E-A947-70E740481C1C}">
                <a14:useLocalDpi xmlns:a14="http://schemas.microsoft.com/office/drawing/2010/main" val="0"/>
              </a:ext>
            </a:extLst>
          </a:blip>
          <a:srcRect r="764" b="-265"/>
          <a:stretch/>
        </p:blipFill>
        <p:spPr bwMode="auto">
          <a:xfrm>
            <a:off x="6861463" y="2276157"/>
            <a:ext cx="2013074" cy="2705594"/>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9106" y="3705328"/>
            <a:ext cx="2261160" cy="830997"/>
          </a:xfrm>
          <a:prstGeom prst="rect">
            <a:avLst/>
          </a:prstGeom>
          <a:noFill/>
        </p:spPr>
        <p:txBody>
          <a:bodyPr wrap="square" rtlCol="0">
            <a:spAutoFit/>
          </a:bodyPr>
          <a:lstStyle/>
          <a:p>
            <a:r>
              <a:rPr lang="en-US" sz="1200" dirty="0"/>
              <a:t>This illustration shows the titration curve of </a:t>
            </a:r>
            <a:br>
              <a:rPr lang="en-US" sz="1200" dirty="0"/>
            </a:br>
            <a:r>
              <a:rPr lang="en-US" sz="1200" dirty="0"/>
              <a:t>a weak acid with a strong base with indicator </a:t>
            </a:r>
            <a:r>
              <a:rPr lang="en-US" sz="1200" dirty="0" smtClean="0"/>
              <a:t>changes.</a:t>
            </a:r>
            <a:endParaRPr lang="en-US" sz="1200" dirty="0"/>
          </a:p>
        </p:txBody>
      </p:sp>
      <p:sp>
        <p:nvSpPr>
          <p:cNvPr id="14" name="TextBox 13"/>
          <p:cNvSpPr txBox="1"/>
          <p:nvPr/>
        </p:nvSpPr>
        <p:spPr>
          <a:xfrm>
            <a:off x="6119435" y="4981751"/>
            <a:ext cx="2921000" cy="646331"/>
          </a:xfrm>
          <a:prstGeom prst="rect">
            <a:avLst/>
          </a:prstGeom>
          <a:noFill/>
        </p:spPr>
        <p:txBody>
          <a:bodyPr wrap="square" rtlCol="0">
            <a:spAutoFit/>
          </a:bodyPr>
          <a:lstStyle/>
          <a:p>
            <a:pPr algn="r"/>
            <a:r>
              <a:rPr lang="en-US" sz="1200" dirty="0"/>
              <a:t>This illustration shows the titration curve of a weak base with a strong acid with indicator changes. </a:t>
            </a:r>
          </a:p>
        </p:txBody>
      </p:sp>
      <p:sp>
        <p:nvSpPr>
          <p:cNvPr id="3" name="TextBox 2"/>
          <p:cNvSpPr txBox="1"/>
          <p:nvPr/>
        </p:nvSpPr>
        <p:spPr>
          <a:xfrm>
            <a:off x="2139453" y="117717"/>
            <a:ext cx="3119415" cy="646331"/>
          </a:xfrm>
          <a:prstGeom prst="rect">
            <a:avLst/>
          </a:prstGeom>
          <a:noFill/>
        </p:spPr>
        <p:txBody>
          <a:bodyPr wrap="square" rtlCol="0">
            <a:spAutoFit/>
          </a:bodyPr>
          <a:lstStyle/>
          <a:p>
            <a:pPr algn="r"/>
            <a:r>
              <a:rPr lang="en-US" sz="1200" dirty="0"/>
              <a:t>This illustration shows the titration curve of a strong acid with a strong base. </a:t>
            </a:r>
            <a:br>
              <a:rPr lang="en-US" sz="1200" dirty="0"/>
            </a:br>
            <a:endParaRPr lang="en-US" sz="1200" dirty="0"/>
          </a:p>
        </p:txBody>
      </p:sp>
      <p:pic>
        <p:nvPicPr>
          <p:cNvPr id="1032" name="Picture 8" descr="http://www.dlt.ncssm.edu/tiger/diagrams/acid-base/Titration-vs-Ka.gif"/>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36722" y="785341"/>
            <a:ext cx="2083294" cy="2815901"/>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1034" name="Picture 10" descr="http://www.dlt.ncssm.edu/tiger/diagrams/acid-base/PolyproticAcidTitration.gif"/>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30139" y="2276157"/>
            <a:ext cx="2138771" cy="2851695"/>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3266164" y="5181880"/>
            <a:ext cx="3243184" cy="461665"/>
          </a:xfrm>
          <a:prstGeom prst="rect">
            <a:avLst/>
          </a:prstGeom>
          <a:noFill/>
        </p:spPr>
        <p:txBody>
          <a:bodyPr wrap="square" rtlCol="0">
            <a:spAutoFit/>
          </a:bodyPr>
          <a:lstStyle/>
          <a:p>
            <a:pPr algn="r"/>
            <a:r>
              <a:rPr lang="en-US" sz="1200" dirty="0"/>
              <a:t>This illustration shows the </a:t>
            </a:r>
            <a:r>
              <a:rPr lang="en-US" sz="1200" dirty="0" smtClean="0"/>
              <a:t>titration curve of a </a:t>
            </a:r>
            <a:r>
              <a:rPr lang="en-US" sz="1200" dirty="0"/>
              <a:t>polyprotic weak acid with a strong base. </a:t>
            </a:r>
          </a:p>
        </p:txBody>
      </p:sp>
      <p:sp>
        <p:nvSpPr>
          <p:cNvPr id="10" name="TextBox 9"/>
          <p:cNvSpPr txBox="1"/>
          <p:nvPr/>
        </p:nvSpPr>
        <p:spPr>
          <a:xfrm>
            <a:off x="2248876" y="3705327"/>
            <a:ext cx="2034576" cy="830997"/>
          </a:xfrm>
          <a:prstGeom prst="rect">
            <a:avLst/>
          </a:prstGeom>
          <a:noFill/>
        </p:spPr>
        <p:txBody>
          <a:bodyPr wrap="square" rtlCol="0">
            <a:spAutoFit/>
          </a:bodyPr>
          <a:lstStyle/>
          <a:p>
            <a:r>
              <a:rPr lang="en-US" sz="1200" dirty="0"/>
              <a:t>This illustration shows the titration curves </a:t>
            </a:r>
            <a:br>
              <a:rPr lang="en-US" sz="1200" dirty="0"/>
            </a:br>
            <a:r>
              <a:rPr lang="en-US" sz="1200" dirty="0"/>
              <a:t>of several weak acids with a strong base</a:t>
            </a:r>
          </a:p>
        </p:txBody>
      </p:sp>
      <p:sp>
        <p:nvSpPr>
          <p:cNvPr id="13" name="Right Arrow 12"/>
          <p:cNvSpPr/>
          <p:nvPr/>
        </p:nvSpPr>
        <p:spPr>
          <a:xfrm>
            <a:off x="5143883" y="336680"/>
            <a:ext cx="202132" cy="10420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Up Arrow 14"/>
          <p:cNvSpPr/>
          <p:nvPr/>
        </p:nvSpPr>
        <p:spPr>
          <a:xfrm>
            <a:off x="990600" y="3514690"/>
            <a:ext cx="120874" cy="208270"/>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3" name="Up Arrow 22"/>
          <p:cNvSpPr/>
          <p:nvPr/>
        </p:nvSpPr>
        <p:spPr>
          <a:xfrm>
            <a:off x="3185155" y="3523431"/>
            <a:ext cx="120874" cy="208270"/>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4" name="Up Arrow 23"/>
          <p:cNvSpPr/>
          <p:nvPr/>
        </p:nvSpPr>
        <p:spPr>
          <a:xfrm>
            <a:off x="5269463" y="4994924"/>
            <a:ext cx="120874" cy="208270"/>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5" name="Up Arrow 24"/>
          <p:cNvSpPr/>
          <p:nvPr/>
        </p:nvSpPr>
        <p:spPr>
          <a:xfrm>
            <a:off x="7851246" y="4811122"/>
            <a:ext cx="120874" cy="208270"/>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2" name="Rounded Rectangular Callout 21"/>
          <p:cNvSpPr/>
          <p:nvPr/>
        </p:nvSpPr>
        <p:spPr>
          <a:xfrm>
            <a:off x="411304" y="4686677"/>
            <a:ext cx="2642341" cy="590147"/>
          </a:xfrm>
          <a:prstGeom prst="wedgeRoundRectCallout">
            <a:avLst>
              <a:gd name="adj1" fmla="val -64744"/>
              <a:gd name="adj2" fmla="val 100935"/>
              <a:gd name="adj3" fmla="val 16667"/>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1400" dirty="0" smtClean="0"/>
              <a:t>See Source link to review titration calculations.</a:t>
            </a:r>
            <a:endParaRPr lang="en-US" sz="1400" dirty="0"/>
          </a:p>
        </p:txBody>
      </p:sp>
    </p:spTree>
    <p:extLst>
      <p:ext uri="{BB962C8B-B14F-4D97-AF65-F5344CB8AC3E}">
        <p14:creationId xmlns:p14="http://schemas.microsoft.com/office/powerpoint/2010/main" val="1100405944"/>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98474" y="189998"/>
            <a:ext cx="7556313" cy="1116106"/>
          </a:xfrm>
        </p:spPr>
        <p:txBody>
          <a:bodyPr/>
          <a:lstStyle/>
          <a:p>
            <a:r>
              <a:rPr lang="en-US" dirty="0" smtClean="0"/>
              <a:t>K</a:t>
            </a:r>
            <a:r>
              <a:rPr lang="en-US" baseline="-25000" dirty="0" smtClean="0"/>
              <a:t>w</a:t>
            </a:r>
            <a:r>
              <a:rPr lang="en-US" dirty="0" smtClean="0"/>
              <a:t> and Temperature</a:t>
            </a:r>
            <a:endParaRPr lang="en-US" dirty="0"/>
          </a:p>
        </p:txBody>
      </p:sp>
      <p:pic>
        <p:nvPicPr>
          <p:cNvPr id="9" name="Picture 8"/>
          <p:cNvPicPr>
            <a:picLocks noChangeAspect="1"/>
          </p:cNvPicPr>
          <p:nvPr/>
        </p:nvPicPr>
        <p:blipFill>
          <a:blip r:embed="rId2"/>
          <a:stretch>
            <a:fillRect/>
          </a:stretch>
        </p:blipFill>
        <p:spPr>
          <a:xfrm>
            <a:off x="1352382" y="782694"/>
            <a:ext cx="6305550" cy="600075"/>
          </a:xfrm>
          <a:prstGeom prst="rect">
            <a:avLst/>
          </a:prstGeom>
        </p:spPr>
      </p:pic>
      <p:sp>
        <p:nvSpPr>
          <p:cNvPr id="10" name="TextBox 9"/>
          <p:cNvSpPr txBox="1"/>
          <p:nvPr/>
        </p:nvSpPr>
        <p:spPr>
          <a:xfrm>
            <a:off x="8097582" y="-32652"/>
            <a:ext cx="979575" cy="369332"/>
          </a:xfrm>
          <a:prstGeom prst="rect">
            <a:avLst/>
          </a:prstGeom>
          <a:noFill/>
        </p:spPr>
        <p:txBody>
          <a:bodyPr wrap="square" rtlCol="0">
            <a:spAutoFit/>
          </a:bodyPr>
          <a:lstStyle/>
          <a:p>
            <a:r>
              <a:rPr lang="en-US" dirty="0" smtClean="0">
                <a:hlinkClick r:id="rId3"/>
              </a:rPr>
              <a:t>Source</a:t>
            </a:r>
            <a:endParaRPr lang="en-US" dirty="0"/>
          </a:p>
        </p:txBody>
      </p:sp>
      <p:sp>
        <p:nvSpPr>
          <p:cNvPr id="11" name="TextBox 10"/>
          <p:cNvSpPr txBox="1"/>
          <p:nvPr/>
        </p:nvSpPr>
        <p:spPr>
          <a:xfrm>
            <a:off x="-66843" y="5941488"/>
            <a:ext cx="9144000" cy="1200329"/>
          </a:xfrm>
          <a:prstGeom prst="rect">
            <a:avLst/>
          </a:prstGeom>
          <a:noFill/>
        </p:spPr>
        <p:txBody>
          <a:bodyPr wrap="square" rtlCol="0">
            <a:spAutoFit/>
          </a:bodyPr>
          <a:lstStyle/>
          <a:p>
            <a:r>
              <a:rPr lang="en-US" dirty="0"/>
              <a:t>LO 6.14</a:t>
            </a:r>
            <a:r>
              <a:rPr lang="en-US" dirty="0" smtClean="0"/>
              <a:t>: The </a:t>
            </a:r>
            <a:r>
              <a:rPr lang="en-US" dirty="0"/>
              <a:t>student can, based on the dependence of K</a:t>
            </a:r>
            <a:r>
              <a:rPr lang="en-US" baseline="-25000" dirty="0"/>
              <a:t>w</a:t>
            </a:r>
            <a:r>
              <a:rPr lang="en-US" dirty="0"/>
              <a:t> on temperature, reason that neutrality requires [H</a:t>
            </a:r>
            <a:r>
              <a:rPr lang="en-US" baseline="30000" dirty="0"/>
              <a:t>+</a:t>
            </a:r>
            <a:r>
              <a:rPr lang="en-US" dirty="0"/>
              <a:t>] = [OH</a:t>
            </a:r>
            <a:r>
              <a:rPr lang="en-US" baseline="30000" dirty="0"/>
              <a:t>-</a:t>
            </a:r>
            <a:r>
              <a:rPr lang="en-US" dirty="0"/>
              <a:t>] as opposed to requiring pH = 7, including especially the application to biological systems. </a:t>
            </a:r>
            <a:r>
              <a:rPr lang="en-US" dirty="0" smtClean="0"/>
              <a:t>																	</a:t>
            </a:r>
            <a:endParaRPr lang="en-US" dirty="0"/>
          </a:p>
        </p:txBody>
      </p:sp>
      <p:sp>
        <p:nvSpPr>
          <p:cNvPr id="12" name="TextBox 11"/>
          <p:cNvSpPr txBox="1"/>
          <p:nvPr/>
        </p:nvSpPr>
        <p:spPr>
          <a:xfrm>
            <a:off x="8157538" y="1816854"/>
            <a:ext cx="894959" cy="369332"/>
          </a:xfrm>
          <a:prstGeom prst="rect">
            <a:avLst/>
          </a:prstGeom>
          <a:noFill/>
        </p:spPr>
        <p:txBody>
          <a:bodyPr wrap="square" rtlCol="0">
            <a:spAutoFit/>
          </a:bodyPr>
          <a:lstStyle/>
          <a:p>
            <a:r>
              <a:rPr lang="en-US" dirty="0" smtClean="0">
                <a:hlinkClick r:id="rId4"/>
              </a:rPr>
              <a:t>Video</a:t>
            </a:r>
            <a:endParaRPr lang="en-US" dirty="0"/>
          </a:p>
        </p:txBody>
      </p:sp>
      <p:sp>
        <p:nvSpPr>
          <p:cNvPr id="6" name="Oval 5"/>
          <p:cNvSpPr/>
          <p:nvPr/>
        </p:nvSpPr>
        <p:spPr>
          <a:xfrm>
            <a:off x="6648450" y="748051"/>
            <a:ext cx="1012662" cy="689482"/>
          </a:xfrm>
          <a:prstGeom prst="ellipse">
            <a:avLst/>
          </a:prstGeom>
          <a:noFill/>
          <a:ln w="190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noFill/>
            </a:endParaRPr>
          </a:p>
        </p:txBody>
      </p:sp>
      <p:sp>
        <p:nvSpPr>
          <p:cNvPr id="13" name="TextBox 12"/>
          <p:cNvSpPr txBox="1"/>
          <p:nvPr/>
        </p:nvSpPr>
        <p:spPr>
          <a:xfrm>
            <a:off x="14041" y="4287138"/>
            <a:ext cx="5997743" cy="1600438"/>
          </a:xfrm>
          <a:prstGeom prst="rect">
            <a:avLst/>
          </a:prstGeom>
          <a:noFill/>
        </p:spPr>
        <p:txBody>
          <a:bodyPr wrap="square" rtlCol="0">
            <a:spAutoFit/>
          </a:bodyPr>
          <a:lstStyle/>
          <a:p>
            <a:pPr marL="171450" indent="-171450">
              <a:buFont typeface="Arial" panose="020B0604020202020204" pitchFamily="34" charset="0"/>
              <a:buChar char="•"/>
            </a:pPr>
            <a:r>
              <a:rPr lang="en-US" sz="1400" dirty="0" smtClean="0"/>
              <a:t>As T increases, pH of pure water decreases. The water is NOT becoming more acidic. A solution is only acidic if </a:t>
            </a:r>
            <a:r>
              <a:rPr lang="en-US" sz="1400" dirty="0"/>
              <a:t>[H+] &gt; [OH-</a:t>
            </a:r>
            <a:r>
              <a:rPr lang="en-US" sz="1400" dirty="0" smtClean="0"/>
              <a:t>].</a:t>
            </a:r>
          </a:p>
          <a:p>
            <a:pPr marL="171450" indent="-171450">
              <a:buFont typeface="Arial" panose="020B0604020202020204" pitchFamily="34" charset="0"/>
              <a:buChar char="•"/>
            </a:pPr>
            <a:r>
              <a:rPr lang="en-US" sz="1400" dirty="0" smtClean="0"/>
              <a:t>At 50°C, the pH of pure water is 6.63, which is defined as “neutral”, when [H</a:t>
            </a:r>
            <a:r>
              <a:rPr lang="en-US" sz="1400" baseline="30000" dirty="0" smtClean="0"/>
              <a:t>+</a:t>
            </a:r>
            <a:r>
              <a:rPr lang="en-US" sz="1400" dirty="0" smtClean="0"/>
              <a:t>] = [OH</a:t>
            </a:r>
            <a:r>
              <a:rPr lang="en-US" sz="1400" baseline="30000" dirty="0" smtClean="0"/>
              <a:t>-</a:t>
            </a:r>
            <a:r>
              <a:rPr lang="en-US" sz="1400" dirty="0" smtClean="0"/>
              <a:t>]. A solution with a pH of 7 at this temperature is slightly basic b/c it is higher than the neutral value of 6.63.</a:t>
            </a:r>
          </a:p>
          <a:p>
            <a:endParaRPr lang="en-US" sz="1400" dirty="0"/>
          </a:p>
          <a:p>
            <a:endParaRPr lang="en-US" sz="1400" dirty="0"/>
          </a:p>
        </p:txBody>
      </p:sp>
      <p:pic>
        <p:nvPicPr>
          <p:cNvPr id="3" name="Picture 2"/>
          <p:cNvPicPr>
            <a:picLocks noChangeAspect="1"/>
          </p:cNvPicPr>
          <p:nvPr/>
        </p:nvPicPr>
        <p:blipFill>
          <a:blip r:embed="rId5"/>
          <a:stretch>
            <a:fillRect/>
          </a:stretch>
        </p:blipFill>
        <p:spPr>
          <a:xfrm>
            <a:off x="168061" y="1548921"/>
            <a:ext cx="4867275" cy="2552700"/>
          </a:xfrm>
          <a:prstGeom prst="rect">
            <a:avLst/>
          </a:prstGeom>
        </p:spPr>
      </p:pic>
      <p:sp>
        <p:nvSpPr>
          <p:cNvPr id="14" name="Oval 13"/>
          <p:cNvSpPr/>
          <p:nvPr/>
        </p:nvSpPr>
        <p:spPr>
          <a:xfrm>
            <a:off x="384174" y="2712720"/>
            <a:ext cx="4416426" cy="274320"/>
          </a:xfrm>
          <a:prstGeom prst="ellipse">
            <a:avLst/>
          </a:prstGeom>
          <a:noFill/>
          <a:ln w="190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noFill/>
            </a:endParaRPr>
          </a:p>
        </p:txBody>
      </p:sp>
      <p:sp>
        <p:nvSpPr>
          <p:cNvPr id="16" name="Oval 15"/>
          <p:cNvSpPr/>
          <p:nvPr/>
        </p:nvSpPr>
        <p:spPr>
          <a:xfrm>
            <a:off x="384174" y="3505200"/>
            <a:ext cx="4416426" cy="274320"/>
          </a:xfrm>
          <a:prstGeom prst="ellipse">
            <a:avLst/>
          </a:prstGeom>
          <a:noFill/>
          <a:ln w="190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noFill/>
            </a:endParaRPr>
          </a:p>
        </p:txBody>
      </p:sp>
      <p:sp>
        <p:nvSpPr>
          <p:cNvPr id="19" name="Curved Left Arrow 18"/>
          <p:cNvSpPr/>
          <p:nvPr/>
        </p:nvSpPr>
        <p:spPr>
          <a:xfrm rot="19323987">
            <a:off x="5277001" y="3216955"/>
            <a:ext cx="616993" cy="1761957"/>
          </a:xfrm>
          <a:prstGeom prst="curved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24" name="Curved Up Arrow 23"/>
          <p:cNvSpPr/>
          <p:nvPr/>
        </p:nvSpPr>
        <p:spPr>
          <a:xfrm rot="19588760">
            <a:off x="4710294" y="1992981"/>
            <a:ext cx="2930321" cy="622894"/>
          </a:xfrm>
          <a:prstGeom prst="curved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pic>
        <p:nvPicPr>
          <p:cNvPr id="15" name="Picture 14"/>
          <p:cNvPicPr>
            <a:picLocks noChangeAspect="1"/>
          </p:cNvPicPr>
          <p:nvPr/>
        </p:nvPicPr>
        <p:blipFill>
          <a:blip r:embed="rId6"/>
          <a:stretch>
            <a:fillRect/>
          </a:stretch>
        </p:blipFill>
        <p:spPr>
          <a:xfrm>
            <a:off x="6712017" y="3904019"/>
            <a:ext cx="2381250" cy="581025"/>
          </a:xfrm>
          <a:prstGeom prst="rect">
            <a:avLst/>
          </a:prstGeom>
        </p:spPr>
      </p:pic>
      <p:sp>
        <p:nvSpPr>
          <p:cNvPr id="26" name="TextBox 25"/>
          <p:cNvSpPr txBox="1"/>
          <p:nvPr/>
        </p:nvSpPr>
        <p:spPr>
          <a:xfrm>
            <a:off x="6370396" y="4362332"/>
            <a:ext cx="2510691" cy="1384995"/>
          </a:xfrm>
          <a:prstGeom prst="rect">
            <a:avLst/>
          </a:prstGeom>
          <a:noFill/>
        </p:spPr>
        <p:txBody>
          <a:bodyPr wrap="square" rtlCol="0">
            <a:spAutoFit/>
          </a:bodyPr>
          <a:lstStyle/>
          <a:p>
            <a:r>
              <a:rPr lang="en-US" sz="1400" dirty="0" smtClean="0"/>
              <a:t>The dissociation of water is endothermic. An increase of energy will shift the reaction to the right, increasing the forward reaction, and increase the value of K</a:t>
            </a:r>
            <a:r>
              <a:rPr lang="en-US" sz="1400" baseline="-25000" dirty="0" smtClean="0"/>
              <a:t>w</a:t>
            </a:r>
            <a:r>
              <a:rPr lang="en-US" sz="1400" dirty="0" smtClean="0"/>
              <a:t>.</a:t>
            </a:r>
            <a:endParaRPr lang="en-US" sz="1400" dirty="0"/>
          </a:p>
        </p:txBody>
      </p:sp>
      <p:sp>
        <p:nvSpPr>
          <p:cNvPr id="27" name="TextBox 26"/>
          <p:cNvSpPr txBox="1"/>
          <p:nvPr/>
        </p:nvSpPr>
        <p:spPr>
          <a:xfrm>
            <a:off x="6389019" y="4004599"/>
            <a:ext cx="553554" cy="379866"/>
          </a:xfrm>
          <a:prstGeom prst="rect">
            <a:avLst/>
          </a:prstGeom>
          <a:noFill/>
        </p:spPr>
        <p:txBody>
          <a:bodyPr wrap="square" rtlCol="0">
            <a:spAutoFit/>
          </a:bodyPr>
          <a:lstStyle/>
          <a:p>
            <a:r>
              <a:rPr lang="en-US" dirty="0" smtClean="0"/>
              <a:t>E +</a:t>
            </a:r>
            <a:endParaRPr lang="en-US" dirty="0"/>
          </a:p>
        </p:txBody>
      </p:sp>
      <p:pic>
        <p:nvPicPr>
          <p:cNvPr id="8" name="Picture 7"/>
          <p:cNvPicPr>
            <a:picLocks noChangeAspect="1"/>
          </p:cNvPicPr>
          <p:nvPr/>
        </p:nvPicPr>
        <p:blipFill>
          <a:blip r:embed="rId7"/>
          <a:stretch>
            <a:fillRect/>
          </a:stretch>
        </p:blipFill>
        <p:spPr>
          <a:xfrm>
            <a:off x="6535626" y="2817590"/>
            <a:ext cx="2190750" cy="809625"/>
          </a:xfrm>
          <a:prstGeom prst="rect">
            <a:avLst/>
          </a:prstGeom>
        </p:spPr>
      </p:pic>
    </p:spTree>
    <p:extLst>
      <p:ext uri="{BB962C8B-B14F-4D97-AF65-F5344CB8AC3E}">
        <p14:creationId xmlns:p14="http://schemas.microsoft.com/office/powerpoint/2010/main" val="735296719"/>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98474" y="189998"/>
            <a:ext cx="7556313" cy="1116106"/>
          </a:xfrm>
        </p:spPr>
        <p:txBody>
          <a:bodyPr/>
          <a:lstStyle/>
          <a:p>
            <a:r>
              <a:rPr lang="en-US" dirty="0" smtClean="0"/>
              <a:t>Acid/Base Mixtures and its pH</a:t>
            </a:r>
            <a:endParaRPr lang="en-US" dirty="0"/>
          </a:p>
        </p:txBody>
      </p:sp>
      <p:sp>
        <p:nvSpPr>
          <p:cNvPr id="10" name="TextBox 9"/>
          <p:cNvSpPr txBox="1"/>
          <p:nvPr/>
        </p:nvSpPr>
        <p:spPr>
          <a:xfrm>
            <a:off x="8097582" y="-32652"/>
            <a:ext cx="979575" cy="369332"/>
          </a:xfrm>
          <a:prstGeom prst="rect">
            <a:avLst/>
          </a:prstGeom>
          <a:noFill/>
        </p:spPr>
        <p:txBody>
          <a:bodyPr wrap="square" rtlCol="0">
            <a:spAutoFit/>
          </a:bodyPr>
          <a:lstStyle/>
          <a:p>
            <a:r>
              <a:rPr lang="en-US" dirty="0" smtClean="0">
                <a:hlinkClick r:id="rId2"/>
              </a:rPr>
              <a:t>Source</a:t>
            </a:r>
            <a:endParaRPr lang="en-US" dirty="0"/>
          </a:p>
        </p:txBody>
      </p:sp>
      <p:sp>
        <p:nvSpPr>
          <p:cNvPr id="11" name="TextBox 10"/>
          <p:cNvSpPr txBox="1"/>
          <p:nvPr/>
        </p:nvSpPr>
        <p:spPr>
          <a:xfrm>
            <a:off x="0" y="5799192"/>
            <a:ext cx="9144000" cy="1200329"/>
          </a:xfrm>
          <a:prstGeom prst="rect">
            <a:avLst/>
          </a:prstGeom>
          <a:noFill/>
        </p:spPr>
        <p:txBody>
          <a:bodyPr wrap="square" rtlCol="0">
            <a:spAutoFit/>
          </a:bodyPr>
          <a:lstStyle/>
          <a:p>
            <a:r>
              <a:rPr lang="en-US" dirty="0" smtClean="0"/>
              <a:t>LO 6.15: 	</a:t>
            </a:r>
            <a:r>
              <a:rPr lang="en-US" dirty="0"/>
              <a:t>The student can identify a given solution as containing a mixture of strong acids and/or bases and calculate or estimate the pH (and concentrations of all chemical </a:t>
            </a:r>
            <a:r>
              <a:rPr lang="en-US" dirty="0" smtClean="0"/>
              <a:t>species) </a:t>
            </a:r>
            <a:r>
              <a:rPr lang="en-US" dirty="0"/>
              <a:t>in the resulting solution.</a:t>
            </a:r>
            <a:r>
              <a:rPr lang="en-US" dirty="0" smtClean="0"/>
              <a:t>																</a:t>
            </a:r>
            <a:endParaRPr lang="en-US" dirty="0"/>
          </a:p>
        </p:txBody>
      </p:sp>
      <p:sp>
        <p:nvSpPr>
          <p:cNvPr id="12" name="TextBox 11"/>
          <p:cNvSpPr txBox="1"/>
          <p:nvPr/>
        </p:nvSpPr>
        <p:spPr>
          <a:xfrm>
            <a:off x="8157538" y="1816854"/>
            <a:ext cx="894959" cy="369332"/>
          </a:xfrm>
          <a:prstGeom prst="rect">
            <a:avLst/>
          </a:prstGeom>
          <a:noFill/>
        </p:spPr>
        <p:txBody>
          <a:bodyPr wrap="square" rtlCol="0">
            <a:spAutoFit/>
          </a:bodyPr>
          <a:lstStyle/>
          <a:p>
            <a:r>
              <a:rPr lang="en-US" dirty="0" smtClean="0">
                <a:hlinkClick r:id="rId3"/>
              </a:rPr>
              <a:t>Video</a:t>
            </a:r>
            <a:endParaRPr lang="en-US" dirty="0"/>
          </a:p>
        </p:txBody>
      </p:sp>
      <p:sp>
        <p:nvSpPr>
          <p:cNvPr id="3" name="TextBox 2"/>
          <p:cNvSpPr txBox="1"/>
          <p:nvPr/>
        </p:nvSpPr>
        <p:spPr>
          <a:xfrm>
            <a:off x="286603" y="1048418"/>
            <a:ext cx="7297538" cy="2585323"/>
          </a:xfrm>
          <a:prstGeom prst="rect">
            <a:avLst/>
          </a:prstGeom>
          <a:noFill/>
        </p:spPr>
        <p:txBody>
          <a:bodyPr wrap="square" rtlCol="0">
            <a:spAutoFit/>
          </a:bodyPr>
          <a:lstStyle/>
          <a:p>
            <a:r>
              <a:rPr lang="en-US" dirty="0" smtClean="0"/>
              <a:t>A 25 mL sample of hydrofluoric acid (HF) is titrated with 25 mL of 0.30M sodium hydroxide (</a:t>
            </a:r>
            <a:r>
              <a:rPr lang="en-US" dirty="0" err="1" smtClean="0"/>
              <a:t>NaOH</a:t>
            </a:r>
            <a:r>
              <a:rPr lang="en-US" dirty="0" smtClean="0"/>
              <a:t>). At the equivalence point of the titration, what would the pH of the solution be? Justify with a reaction.</a:t>
            </a:r>
          </a:p>
          <a:p>
            <a:endParaRPr lang="en-US" dirty="0" smtClean="0"/>
          </a:p>
          <a:p>
            <a:pPr marL="342900" indent="-342900">
              <a:buAutoNum type="alphaLcPeriod"/>
            </a:pPr>
            <a:r>
              <a:rPr lang="en-US" dirty="0" smtClean="0"/>
              <a:t>pH &lt; 7</a:t>
            </a:r>
          </a:p>
          <a:p>
            <a:pPr marL="342900" indent="-342900">
              <a:buAutoNum type="alphaLcPeriod"/>
            </a:pPr>
            <a:r>
              <a:rPr lang="en-US" dirty="0" smtClean="0"/>
              <a:t>pH = 7</a:t>
            </a:r>
          </a:p>
          <a:p>
            <a:pPr marL="342900" indent="-342900">
              <a:buAutoNum type="alphaLcPeriod"/>
            </a:pPr>
            <a:r>
              <a:rPr lang="en-US" dirty="0" smtClean="0"/>
              <a:t>pH &gt; 7</a:t>
            </a:r>
          </a:p>
          <a:p>
            <a:pPr marL="342900" indent="-342900">
              <a:buAutoNum type="alphaLcPeriod"/>
            </a:pPr>
            <a:r>
              <a:rPr lang="en-US" dirty="0" smtClean="0"/>
              <a:t>pH = </a:t>
            </a:r>
            <a:r>
              <a:rPr lang="en-US" dirty="0" err="1" smtClean="0"/>
              <a:t>pK</a:t>
            </a:r>
            <a:r>
              <a:rPr lang="en-US" baseline="-25000" dirty="0" err="1" smtClean="0"/>
              <a:t>a</a:t>
            </a:r>
            <a:endParaRPr lang="en-US" baseline="-25000" dirty="0"/>
          </a:p>
        </p:txBody>
      </p:sp>
      <p:sp>
        <p:nvSpPr>
          <p:cNvPr id="13" name="TextBox 12"/>
          <p:cNvSpPr txBox="1"/>
          <p:nvPr/>
        </p:nvSpPr>
        <p:spPr>
          <a:xfrm>
            <a:off x="1551028" y="4151582"/>
            <a:ext cx="7297538" cy="954107"/>
          </a:xfrm>
          <a:prstGeom prst="rect">
            <a:avLst/>
          </a:prstGeom>
          <a:noFill/>
        </p:spPr>
        <p:txBody>
          <a:bodyPr wrap="square" rtlCol="0">
            <a:spAutoFit/>
          </a:bodyPr>
          <a:lstStyle/>
          <a:p>
            <a:r>
              <a:rPr lang="en-US" sz="1400" dirty="0" smtClean="0"/>
              <a:t>The correct answer is “c” pH&gt;7. At the equivalence point, the moles of acid equal the moles of base. The remaining species would be Na</a:t>
            </a:r>
            <a:r>
              <a:rPr lang="en-US" sz="1400" baseline="30000" dirty="0" smtClean="0"/>
              <a:t>+</a:t>
            </a:r>
            <a:r>
              <a:rPr lang="en-US" sz="1400" dirty="0" smtClean="0"/>
              <a:t> and F</a:t>
            </a:r>
            <a:r>
              <a:rPr lang="en-US" sz="1400" baseline="30000" dirty="0" smtClean="0"/>
              <a:t>-</a:t>
            </a:r>
            <a:r>
              <a:rPr lang="en-US" sz="1400" dirty="0" smtClean="0"/>
              <a:t>. The conjugate base, F</a:t>
            </a:r>
            <a:r>
              <a:rPr lang="en-US" sz="1400" baseline="30000" dirty="0" smtClean="0"/>
              <a:t>-</a:t>
            </a:r>
            <a:r>
              <a:rPr lang="en-US" sz="1400" dirty="0" smtClean="0"/>
              <a:t> will hydrolyze with water, producing OH</a:t>
            </a:r>
            <a:r>
              <a:rPr lang="en-US" sz="1400" baseline="30000" dirty="0" smtClean="0"/>
              <a:t>-</a:t>
            </a:r>
            <a:r>
              <a:rPr lang="en-US" sz="1400" dirty="0" smtClean="0"/>
              <a:t> in solution: F</a:t>
            </a:r>
            <a:r>
              <a:rPr lang="en-US" sz="1400" baseline="30000" dirty="0" smtClean="0"/>
              <a:t>-</a:t>
            </a:r>
            <a:r>
              <a:rPr lang="en-US" sz="1400" dirty="0" smtClean="0"/>
              <a:t>(</a:t>
            </a:r>
            <a:r>
              <a:rPr lang="en-US" sz="1400" i="1" dirty="0" err="1" smtClean="0"/>
              <a:t>aq</a:t>
            </a:r>
            <a:r>
              <a:rPr lang="en-US" sz="1400" dirty="0" smtClean="0"/>
              <a:t>) + H</a:t>
            </a:r>
            <a:r>
              <a:rPr lang="en-US" sz="1400" baseline="-25000" dirty="0" smtClean="0"/>
              <a:t>2</a:t>
            </a:r>
            <a:r>
              <a:rPr lang="en-US" sz="1400" dirty="0" smtClean="0"/>
              <a:t>O(</a:t>
            </a:r>
            <a:r>
              <a:rPr lang="en-US" sz="1400" i="1" dirty="0" smtClean="0"/>
              <a:t>l</a:t>
            </a:r>
            <a:r>
              <a:rPr lang="en-US" sz="1400" dirty="0" smtClean="0"/>
              <a:t>) </a:t>
            </a:r>
            <a:r>
              <a:rPr lang="en-US" sz="1400" dirty="0" smtClean="0">
                <a:sym typeface="Wingdings 3" panose="05040102010807070707" pitchFamily="18" charset="2"/>
              </a:rPr>
              <a:t> HF(</a:t>
            </a:r>
            <a:r>
              <a:rPr lang="en-US" sz="1400" i="1" dirty="0" err="1" smtClean="0">
                <a:sym typeface="Wingdings 3" panose="05040102010807070707" pitchFamily="18" charset="2"/>
              </a:rPr>
              <a:t>aq</a:t>
            </a:r>
            <a:r>
              <a:rPr lang="en-US" sz="1400" dirty="0" smtClean="0">
                <a:sym typeface="Wingdings 3" panose="05040102010807070707" pitchFamily="18" charset="2"/>
              </a:rPr>
              <a:t>) + OH</a:t>
            </a:r>
            <a:r>
              <a:rPr lang="en-US" sz="1400" baseline="30000" dirty="0" smtClean="0">
                <a:sym typeface="Wingdings 3" panose="05040102010807070707" pitchFamily="18" charset="2"/>
              </a:rPr>
              <a:t>-</a:t>
            </a:r>
            <a:r>
              <a:rPr lang="en-US" sz="1400" dirty="0" smtClean="0">
                <a:sym typeface="Wingdings 3" panose="05040102010807070707" pitchFamily="18" charset="2"/>
              </a:rPr>
              <a:t>(</a:t>
            </a:r>
            <a:r>
              <a:rPr lang="en-US" sz="1400" i="1" dirty="0" err="1" smtClean="0">
                <a:sym typeface="Wingdings 3" panose="05040102010807070707" pitchFamily="18" charset="2"/>
              </a:rPr>
              <a:t>aq</a:t>
            </a:r>
            <a:r>
              <a:rPr lang="en-US" sz="1400" dirty="0" smtClean="0">
                <a:sym typeface="Wingdings 3" panose="05040102010807070707" pitchFamily="18" charset="2"/>
              </a:rPr>
              <a:t>) </a:t>
            </a:r>
            <a:r>
              <a:rPr lang="en-US" sz="1400" dirty="0" smtClean="0"/>
              <a:t>Select the Source link to see more calculations in this titration.</a:t>
            </a:r>
            <a:endParaRPr lang="en-US" sz="1400" baseline="-25000" dirty="0"/>
          </a:p>
        </p:txBody>
      </p:sp>
      <p:sp>
        <p:nvSpPr>
          <p:cNvPr id="14" name="Rounded Rectangle 13"/>
          <p:cNvSpPr/>
          <p:nvPr/>
        </p:nvSpPr>
        <p:spPr>
          <a:xfrm>
            <a:off x="1547102" y="4149501"/>
            <a:ext cx="7301464" cy="1133930"/>
          </a:xfrm>
          <a:prstGeom prst="roundRect">
            <a:avLst/>
          </a:prstGeom>
        </p:spPr>
        <p:style>
          <a:lnRef idx="0">
            <a:schemeClr val="dk1"/>
          </a:lnRef>
          <a:fillRef idx="3">
            <a:schemeClr val="dk1"/>
          </a:fillRef>
          <a:effectRef idx="3">
            <a:schemeClr val="dk1"/>
          </a:effectRef>
          <a:fontRef idx="minor">
            <a:schemeClr val="lt1"/>
          </a:fontRef>
        </p:style>
        <p:txBody>
          <a:bodyPr rtlCol="0" anchor="ctr"/>
          <a:lstStyle/>
          <a:p>
            <a:pPr algn="ctr"/>
            <a:r>
              <a:rPr lang="en-US" dirty="0"/>
              <a:t>C</a:t>
            </a:r>
            <a:r>
              <a:rPr lang="en-US" dirty="0" smtClean="0"/>
              <a:t>lick reveals answer and explanation.</a:t>
            </a:r>
            <a:endParaRPr lang="en-US" dirty="0"/>
          </a:p>
        </p:txBody>
      </p:sp>
    </p:spTree>
    <p:extLst>
      <p:ext uri="{BB962C8B-B14F-4D97-AF65-F5344CB8AC3E}">
        <p14:creationId xmlns:p14="http://schemas.microsoft.com/office/powerpoint/2010/main" val="268363656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grpId="0" nodeType="clickEffect">
                                  <p:stCondLst>
                                    <p:cond delay="0"/>
                                  </p:stCondLst>
                                  <p:childTnLst>
                                    <p:animEffect transition="out" filter="circle(out)">
                                      <p:cBhvr>
                                        <p:cTn id="6" dur="2000"/>
                                        <p:tgtEl>
                                          <p:spTgt spid="14"/>
                                        </p:tgtEl>
                                      </p:cBhvr>
                                    </p:animEffect>
                                    <p:set>
                                      <p:cBhvr>
                                        <p:cTn id="7" dur="1" fill="hold">
                                          <p:stCondLst>
                                            <p:cond delay="19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98474" y="189998"/>
            <a:ext cx="7556313" cy="1116106"/>
          </a:xfrm>
        </p:spPr>
        <p:txBody>
          <a:bodyPr/>
          <a:lstStyle/>
          <a:p>
            <a:r>
              <a:rPr lang="en-US" dirty="0" smtClean="0"/>
              <a:t>pH and Acid/Base Equilibria</a:t>
            </a:r>
            <a:endParaRPr lang="en-US" dirty="0"/>
          </a:p>
        </p:txBody>
      </p:sp>
      <p:sp>
        <p:nvSpPr>
          <p:cNvPr id="10" name="TextBox 9"/>
          <p:cNvSpPr txBox="1"/>
          <p:nvPr/>
        </p:nvSpPr>
        <p:spPr>
          <a:xfrm>
            <a:off x="8097582" y="-32652"/>
            <a:ext cx="979575" cy="369332"/>
          </a:xfrm>
          <a:prstGeom prst="rect">
            <a:avLst/>
          </a:prstGeom>
          <a:noFill/>
        </p:spPr>
        <p:txBody>
          <a:bodyPr wrap="square" rtlCol="0">
            <a:spAutoFit/>
          </a:bodyPr>
          <a:lstStyle/>
          <a:p>
            <a:r>
              <a:rPr lang="en-US" dirty="0" smtClean="0">
                <a:hlinkClick r:id="rId2"/>
              </a:rPr>
              <a:t>Source</a:t>
            </a:r>
            <a:endParaRPr lang="en-US" dirty="0"/>
          </a:p>
        </p:txBody>
      </p:sp>
      <p:sp>
        <p:nvSpPr>
          <p:cNvPr id="11" name="TextBox 10"/>
          <p:cNvSpPr txBox="1"/>
          <p:nvPr/>
        </p:nvSpPr>
        <p:spPr>
          <a:xfrm>
            <a:off x="0" y="5903893"/>
            <a:ext cx="9144000" cy="954107"/>
          </a:xfrm>
          <a:prstGeom prst="rect">
            <a:avLst/>
          </a:prstGeom>
          <a:noFill/>
        </p:spPr>
        <p:txBody>
          <a:bodyPr wrap="square" rtlCol="0">
            <a:spAutoFit/>
          </a:bodyPr>
          <a:lstStyle/>
          <a:p>
            <a:r>
              <a:rPr lang="en-US" sz="1400" dirty="0"/>
              <a:t>LO 6.16</a:t>
            </a:r>
            <a:r>
              <a:rPr lang="en-US" sz="1400" dirty="0" smtClean="0"/>
              <a:t>: The </a:t>
            </a:r>
            <a:r>
              <a:rPr lang="en-US" sz="1400" dirty="0"/>
              <a:t>student can identify a given solution as being the solution of a monoprotic weak acid or base (including salts in which one ion is a weak acid or base), calculate the pH and concentration of all species in the solution, and/or infer the relative strengths of the weak acids or bases from given </a:t>
            </a:r>
            <a:r>
              <a:rPr lang="en-US" sz="1400" dirty="0" smtClean="0"/>
              <a:t>equilibrium. </a:t>
            </a:r>
            <a:r>
              <a:rPr lang="en-US" sz="1400" dirty="0"/>
              <a:t>concentrations. </a:t>
            </a:r>
            <a:r>
              <a:rPr lang="en-US" sz="1400" dirty="0" smtClean="0"/>
              <a:t>																	</a:t>
            </a:r>
            <a:endParaRPr lang="en-US" sz="1400" dirty="0"/>
          </a:p>
        </p:txBody>
      </p:sp>
      <p:pic>
        <p:nvPicPr>
          <p:cNvPr id="8" name="Picture 7"/>
          <p:cNvPicPr>
            <a:picLocks noChangeAspect="1"/>
          </p:cNvPicPr>
          <p:nvPr/>
        </p:nvPicPr>
        <p:blipFill rotWithShape="1">
          <a:blip r:embed="rId3"/>
          <a:srcRect l="15446" t="15104" r="30381" b="7552"/>
          <a:stretch/>
        </p:blipFill>
        <p:spPr>
          <a:xfrm>
            <a:off x="2787284" y="840726"/>
            <a:ext cx="3860800" cy="3099074"/>
          </a:xfrm>
          <a:prstGeom prst="rect">
            <a:avLst/>
          </a:prstGeom>
        </p:spPr>
      </p:pic>
      <p:sp>
        <p:nvSpPr>
          <p:cNvPr id="12" name="TextBox 11"/>
          <p:cNvSpPr txBox="1"/>
          <p:nvPr/>
        </p:nvSpPr>
        <p:spPr>
          <a:xfrm>
            <a:off x="8157538" y="1816854"/>
            <a:ext cx="894959" cy="369332"/>
          </a:xfrm>
          <a:prstGeom prst="rect">
            <a:avLst/>
          </a:prstGeom>
          <a:noFill/>
        </p:spPr>
        <p:txBody>
          <a:bodyPr wrap="square" rtlCol="0">
            <a:spAutoFit/>
          </a:bodyPr>
          <a:lstStyle/>
          <a:p>
            <a:r>
              <a:rPr lang="en-US" dirty="0" smtClean="0">
                <a:hlinkClick r:id="rId4"/>
              </a:rPr>
              <a:t>Video</a:t>
            </a:r>
            <a:endParaRPr lang="en-US" dirty="0"/>
          </a:p>
        </p:txBody>
      </p:sp>
      <p:sp>
        <p:nvSpPr>
          <p:cNvPr id="14" name="TextBox 13"/>
          <p:cNvSpPr txBox="1"/>
          <p:nvPr/>
        </p:nvSpPr>
        <p:spPr>
          <a:xfrm>
            <a:off x="20686" y="3931909"/>
            <a:ext cx="8588434" cy="646331"/>
          </a:xfrm>
          <a:prstGeom prst="rect">
            <a:avLst/>
          </a:prstGeom>
          <a:noFill/>
        </p:spPr>
        <p:txBody>
          <a:bodyPr wrap="square" rtlCol="0">
            <a:spAutoFit/>
          </a:bodyPr>
          <a:lstStyle/>
          <a:p>
            <a:r>
              <a:rPr lang="en-US" dirty="0" smtClean="0"/>
              <a:t>2. Identify and compare the relative strengths of the two acids and the two bases in this neutralization reaction:  OH</a:t>
            </a:r>
            <a:r>
              <a:rPr lang="en-US" baseline="30000" dirty="0" smtClean="0"/>
              <a:t>-</a:t>
            </a:r>
            <a:r>
              <a:rPr lang="en-US" dirty="0" smtClean="0"/>
              <a:t>(</a:t>
            </a:r>
            <a:r>
              <a:rPr lang="en-US" i="1" dirty="0" err="1" smtClean="0"/>
              <a:t>aq</a:t>
            </a:r>
            <a:r>
              <a:rPr lang="en-US" dirty="0" smtClean="0"/>
              <a:t>) + NH</a:t>
            </a:r>
            <a:r>
              <a:rPr lang="en-US" baseline="-25000" dirty="0" smtClean="0"/>
              <a:t>4</a:t>
            </a:r>
            <a:r>
              <a:rPr lang="en-US" baseline="30000" dirty="0" smtClean="0"/>
              <a:t>+</a:t>
            </a:r>
            <a:r>
              <a:rPr lang="en-US" dirty="0" smtClean="0"/>
              <a:t>(</a:t>
            </a:r>
            <a:r>
              <a:rPr lang="en-US" i="1" dirty="0" err="1" smtClean="0"/>
              <a:t>aq</a:t>
            </a:r>
            <a:r>
              <a:rPr lang="en-US" dirty="0" smtClean="0"/>
              <a:t>) </a:t>
            </a:r>
            <a:r>
              <a:rPr lang="en-US" dirty="0" smtClean="0">
                <a:sym typeface="Wingdings 3" panose="05040102010807070707" pitchFamily="18" charset="2"/>
              </a:rPr>
              <a:t> H</a:t>
            </a:r>
            <a:r>
              <a:rPr lang="en-US" baseline="-25000" dirty="0" smtClean="0">
                <a:sym typeface="Wingdings 3" panose="05040102010807070707" pitchFamily="18" charset="2"/>
              </a:rPr>
              <a:t>2</a:t>
            </a:r>
            <a:r>
              <a:rPr lang="en-US" dirty="0" smtClean="0">
                <a:sym typeface="Wingdings 3" panose="05040102010807070707" pitchFamily="18" charset="2"/>
              </a:rPr>
              <a:t>O(</a:t>
            </a:r>
            <a:r>
              <a:rPr lang="en-US" i="1" dirty="0" smtClean="0">
                <a:sym typeface="Wingdings 3" panose="05040102010807070707" pitchFamily="18" charset="2"/>
              </a:rPr>
              <a:t>l</a:t>
            </a:r>
            <a:r>
              <a:rPr lang="en-US" dirty="0" smtClean="0">
                <a:sym typeface="Wingdings 3" panose="05040102010807070707" pitchFamily="18" charset="2"/>
              </a:rPr>
              <a:t>) + NH</a:t>
            </a:r>
            <a:r>
              <a:rPr lang="en-US" baseline="-25000" dirty="0" smtClean="0">
                <a:sym typeface="Wingdings 3" panose="05040102010807070707" pitchFamily="18" charset="2"/>
              </a:rPr>
              <a:t>3</a:t>
            </a:r>
            <a:r>
              <a:rPr lang="en-US" dirty="0" smtClean="0">
                <a:sym typeface="Wingdings 3" panose="05040102010807070707" pitchFamily="18" charset="2"/>
              </a:rPr>
              <a:t>(</a:t>
            </a:r>
            <a:r>
              <a:rPr lang="en-US" i="1" dirty="0" err="1" smtClean="0">
                <a:sym typeface="Wingdings 3" panose="05040102010807070707" pitchFamily="18" charset="2"/>
              </a:rPr>
              <a:t>aq</a:t>
            </a:r>
            <a:r>
              <a:rPr lang="en-US" dirty="0" smtClean="0">
                <a:sym typeface="Wingdings 3" panose="05040102010807070707" pitchFamily="18" charset="2"/>
              </a:rPr>
              <a:t>).</a:t>
            </a:r>
            <a:endParaRPr lang="en-US" dirty="0"/>
          </a:p>
        </p:txBody>
      </p:sp>
      <p:sp>
        <p:nvSpPr>
          <p:cNvPr id="5" name="TextBox 4"/>
          <p:cNvSpPr txBox="1"/>
          <p:nvPr/>
        </p:nvSpPr>
        <p:spPr>
          <a:xfrm>
            <a:off x="0" y="829050"/>
            <a:ext cx="2717800" cy="1477328"/>
          </a:xfrm>
          <a:prstGeom prst="rect">
            <a:avLst/>
          </a:prstGeom>
          <a:noFill/>
        </p:spPr>
        <p:txBody>
          <a:bodyPr wrap="square" rtlCol="0">
            <a:spAutoFit/>
          </a:bodyPr>
          <a:lstStyle/>
          <a:p>
            <a:r>
              <a:rPr lang="en-US" dirty="0" smtClean="0"/>
              <a:t>1. Vinegar is 0.50M acetic acid, HC</a:t>
            </a:r>
            <a:r>
              <a:rPr lang="en-US" baseline="-25000" dirty="0" smtClean="0"/>
              <a:t>2</a:t>
            </a:r>
            <a:r>
              <a:rPr lang="en-US" dirty="0" smtClean="0"/>
              <a:t>H</a:t>
            </a:r>
            <a:r>
              <a:rPr lang="en-US" baseline="-25000" dirty="0" smtClean="0"/>
              <a:t>3</a:t>
            </a:r>
            <a:r>
              <a:rPr lang="en-US" dirty="0" smtClean="0"/>
              <a:t>O</a:t>
            </a:r>
            <a:r>
              <a:rPr lang="en-US" baseline="-25000" dirty="0" smtClean="0"/>
              <a:t>2,</a:t>
            </a:r>
            <a:r>
              <a:rPr lang="en-US" dirty="0" smtClean="0"/>
              <a:t> with a </a:t>
            </a:r>
            <a:r>
              <a:rPr lang="en-US" i="1" dirty="0" err="1" smtClean="0"/>
              <a:t>K</a:t>
            </a:r>
            <a:r>
              <a:rPr lang="en-US" i="1" baseline="-25000" dirty="0" err="1" smtClean="0"/>
              <a:t>a</a:t>
            </a:r>
            <a:r>
              <a:rPr lang="en-US" dirty="0"/>
              <a:t> = </a:t>
            </a:r>
            <a:r>
              <a:rPr lang="en-US" dirty="0" smtClean="0"/>
              <a:t>1.8 </a:t>
            </a:r>
            <a:r>
              <a:rPr lang="en-US" dirty="0"/>
              <a:t>x </a:t>
            </a:r>
            <a:r>
              <a:rPr lang="en-US" dirty="0" smtClean="0"/>
              <a:t>10</a:t>
            </a:r>
            <a:r>
              <a:rPr lang="en-US" baseline="30000" dirty="0" smtClean="0"/>
              <a:t>-5</a:t>
            </a:r>
            <a:r>
              <a:rPr lang="en-US" dirty="0" smtClean="0"/>
              <a:t>. What would be the pH of this solution?</a:t>
            </a:r>
            <a:endParaRPr lang="en-US" dirty="0"/>
          </a:p>
        </p:txBody>
      </p:sp>
      <p:sp>
        <p:nvSpPr>
          <p:cNvPr id="20" name="Oval 19"/>
          <p:cNvSpPr/>
          <p:nvPr/>
        </p:nvSpPr>
        <p:spPr>
          <a:xfrm>
            <a:off x="5016500" y="3743269"/>
            <a:ext cx="177800" cy="176182"/>
          </a:xfrm>
          <a:prstGeom prst="ellipse">
            <a:avLst/>
          </a:prstGeom>
          <a:noFill/>
          <a:ln w="2857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Left-Right Arrow 1"/>
          <p:cNvSpPr/>
          <p:nvPr/>
        </p:nvSpPr>
        <p:spPr>
          <a:xfrm rot="8243419" flipV="1">
            <a:off x="6154876" y="669823"/>
            <a:ext cx="2207956" cy="575792"/>
          </a:xfrm>
          <a:prstGeom prst="leftRightArrow">
            <a:avLst/>
          </a:prstGeom>
        </p:spPr>
        <p:style>
          <a:lnRef idx="1">
            <a:schemeClr val="dk1"/>
          </a:lnRef>
          <a:fillRef idx="3">
            <a:schemeClr val="dk1"/>
          </a:fillRef>
          <a:effectRef idx="2">
            <a:schemeClr val="dk1"/>
          </a:effectRef>
          <a:fontRef idx="minor">
            <a:schemeClr val="lt1"/>
          </a:fontRef>
        </p:style>
        <p:txBody>
          <a:bodyPr rtlCol="0" anchor="ctr"/>
          <a:lstStyle/>
          <a:p>
            <a:pPr algn="ctr"/>
            <a:r>
              <a:rPr lang="en-US" sz="1100" dirty="0"/>
              <a:t>See Source link for more calculations</a:t>
            </a:r>
            <a:r>
              <a:rPr lang="en-US" sz="1100" dirty="0" smtClean="0"/>
              <a:t>.</a:t>
            </a:r>
            <a:endParaRPr lang="en-US" sz="1100" dirty="0"/>
          </a:p>
        </p:txBody>
      </p:sp>
      <p:sp>
        <p:nvSpPr>
          <p:cNvPr id="21" name="Rounded Rectangle 20"/>
          <p:cNvSpPr/>
          <p:nvPr/>
        </p:nvSpPr>
        <p:spPr>
          <a:xfrm>
            <a:off x="2717800" y="798179"/>
            <a:ext cx="4102099" cy="3146182"/>
          </a:xfrm>
          <a:prstGeom prst="roundRect">
            <a:avLst/>
          </a:prstGeom>
        </p:spPr>
        <p:style>
          <a:lnRef idx="0">
            <a:schemeClr val="dk1"/>
          </a:lnRef>
          <a:fillRef idx="3">
            <a:schemeClr val="dk1"/>
          </a:fillRef>
          <a:effectRef idx="3">
            <a:schemeClr val="dk1"/>
          </a:effectRef>
          <a:fontRef idx="minor">
            <a:schemeClr val="lt1"/>
          </a:fontRef>
        </p:style>
        <p:txBody>
          <a:bodyPr rtlCol="0" anchor="ctr"/>
          <a:lstStyle/>
          <a:p>
            <a:pPr algn="ctr"/>
            <a:r>
              <a:rPr lang="en-US" dirty="0" smtClean="0"/>
              <a:t>1</a:t>
            </a:r>
            <a:r>
              <a:rPr lang="en-US" baseline="30000" dirty="0" smtClean="0"/>
              <a:t>st</a:t>
            </a:r>
            <a:r>
              <a:rPr lang="en-US" dirty="0" smtClean="0"/>
              <a:t> click reveals answer and explanation.</a:t>
            </a:r>
            <a:endParaRPr lang="en-US" dirty="0"/>
          </a:p>
        </p:txBody>
      </p:sp>
      <p:sp>
        <p:nvSpPr>
          <p:cNvPr id="3" name="TextBox 2"/>
          <p:cNvSpPr txBox="1"/>
          <p:nvPr/>
        </p:nvSpPr>
        <p:spPr>
          <a:xfrm>
            <a:off x="250824" y="4542277"/>
            <a:ext cx="2942607" cy="938719"/>
          </a:xfrm>
          <a:prstGeom prst="rect">
            <a:avLst/>
          </a:prstGeom>
          <a:noFill/>
        </p:spPr>
        <p:txBody>
          <a:bodyPr wrap="square" rtlCol="0">
            <a:spAutoFit/>
          </a:bodyPr>
          <a:lstStyle/>
          <a:p>
            <a:r>
              <a:rPr lang="en-US" sz="1100" dirty="0" smtClean="0">
                <a:solidFill>
                  <a:schemeClr val="accent1">
                    <a:lumMod val="50000"/>
                  </a:schemeClr>
                </a:solidFill>
              </a:rPr>
              <a:t>Answer: Hydroxide(OH</a:t>
            </a:r>
            <a:r>
              <a:rPr lang="en-US" sz="1100" baseline="30000" dirty="0" smtClean="0">
                <a:solidFill>
                  <a:schemeClr val="accent1">
                    <a:lumMod val="50000"/>
                  </a:schemeClr>
                </a:solidFill>
              </a:rPr>
              <a:t>-</a:t>
            </a:r>
            <a:r>
              <a:rPr lang="en-US" sz="1100" dirty="0" smtClean="0">
                <a:solidFill>
                  <a:schemeClr val="accent1">
                    <a:lumMod val="50000"/>
                  </a:schemeClr>
                </a:solidFill>
              </a:rPr>
              <a:t>), and ammonia(NH</a:t>
            </a:r>
            <a:r>
              <a:rPr lang="en-US" sz="1100" baseline="-25000" dirty="0" smtClean="0">
                <a:solidFill>
                  <a:schemeClr val="accent1">
                    <a:lumMod val="50000"/>
                  </a:schemeClr>
                </a:solidFill>
              </a:rPr>
              <a:t>3</a:t>
            </a:r>
            <a:r>
              <a:rPr lang="en-US" sz="1100" dirty="0" smtClean="0">
                <a:solidFill>
                  <a:schemeClr val="accent1">
                    <a:lumMod val="50000"/>
                  </a:schemeClr>
                </a:solidFill>
              </a:rPr>
              <a:t>) are the two bases, with ammonia being the weaker, while ammonium(NH</a:t>
            </a:r>
            <a:r>
              <a:rPr lang="en-US" sz="1100" baseline="-25000" dirty="0" smtClean="0">
                <a:solidFill>
                  <a:schemeClr val="accent1">
                    <a:lumMod val="50000"/>
                  </a:schemeClr>
                </a:solidFill>
              </a:rPr>
              <a:t>4</a:t>
            </a:r>
            <a:r>
              <a:rPr lang="en-US" sz="1100" baseline="30000" dirty="0" smtClean="0">
                <a:solidFill>
                  <a:schemeClr val="accent1">
                    <a:lumMod val="50000"/>
                  </a:schemeClr>
                </a:solidFill>
              </a:rPr>
              <a:t>+</a:t>
            </a:r>
            <a:r>
              <a:rPr lang="en-US" sz="1100" dirty="0" smtClean="0">
                <a:solidFill>
                  <a:schemeClr val="accent1">
                    <a:lumMod val="50000"/>
                  </a:schemeClr>
                </a:solidFill>
              </a:rPr>
              <a:t>) and water are the acids, with water the weaker.</a:t>
            </a:r>
            <a:endParaRPr lang="en-US" sz="1100" dirty="0">
              <a:solidFill>
                <a:schemeClr val="accent1">
                  <a:lumMod val="50000"/>
                </a:schemeClr>
              </a:solidFill>
            </a:endParaRPr>
          </a:p>
        </p:txBody>
      </p:sp>
      <p:sp>
        <p:nvSpPr>
          <p:cNvPr id="18" name="TextBox 17"/>
          <p:cNvSpPr txBox="1"/>
          <p:nvPr/>
        </p:nvSpPr>
        <p:spPr>
          <a:xfrm>
            <a:off x="3193431" y="4511968"/>
            <a:ext cx="5859066" cy="1323439"/>
          </a:xfrm>
          <a:prstGeom prst="rect">
            <a:avLst/>
          </a:prstGeom>
          <a:noFill/>
        </p:spPr>
        <p:txBody>
          <a:bodyPr wrap="square" rtlCol="0">
            <a:spAutoFit/>
          </a:bodyPr>
          <a:lstStyle/>
          <a:p>
            <a:r>
              <a:rPr lang="en-US" sz="1000" dirty="0"/>
              <a:t>The correct formulation of acid strength is based on a comparison to the </a:t>
            </a:r>
            <a:r>
              <a:rPr lang="en-US" sz="1000" dirty="0" err="1"/>
              <a:t>K</a:t>
            </a:r>
            <a:r>
              <a:rPr lang="en-US" sz="1000" baseline="-25000" dirty="0" err="1"/>
              <a:t>a</a:t>
            </a:r>
            <a:r>
              <a:rPr lang="en-US" sz="1000" dirty="0" err="1"/>
              <a:t>'s</a:t>
            </a:r>
            <a:r>
              <a:rPr lang="en-US" sz="1000" dirty="0"/>
              <a:t> of hydronium (=1) and water (= 1 x 10</a:t>
            </a:r>
            <a:r>
              <a:rPr lang="en-US" sz="1000" baseline="30000" dirty="0"/>
              <a:t>-14</a:t>
            </a:r>
            <a:r>
              <a:rPr lang="en-US" sz="1000" dirty="0"/>
              <a:t>).  Any acid that is stronger than hydronium (e.g. </a:t>
            </a:r>
            <a:r>
              <a:rPr lang="en-US" sz="1000" dirty="0" err="1"/>
              <a:t>HCl</a:t>
            </a:r>
            <a:r>
              <a:rPr lang="en-US" sz="1000" dirty="0"/>
              <a:t>) is a strong acid and its conjugate base (chloride) has no effect on pH because it does not hydrolyze in water.  Any acid whose strength is between hydronium and water (e.g. ammonium) is a weak acid, and its conjugate is a weak base.  Similarly, for bases, any base with K</a:t>
            </a:r>
            <a:r>
              <a:rPr lang="en-US" sz="1000" baseline="-25000" dirty="0"/>
              <a:t>b</a:t>
            </a:r>
            <a:r>
              <a:rPr lang="en-US" sz="1000" dirty="0"/>
              <a:t> greater than that of hydroxide, which is = 1, (e.g., oxide ion as K</a:t>
            </a:r>
            <a:r>
              <a:rPr lang="en-US" sz="1000" baseline="-25000" dirty="0"/>
              <a:t>2</a:t>
            </a:r>
            <a:r>
              <a:rPr lang="en-US" sz="1000" dirty="0"/>
              <a:t>O) is a strong base, and its conjugate acid (K</a:t>
            </a:r>
            <a:r>
              <a:rPr lang="en-US" sz="1000" baseline="30000" dirty="0"/>
              <a:t>+</a:t>
            </a:r>
            <a:r>
              <a:rPr lang="en-US" sz="1000" dirty="0"/>
              <a:t>) has no effect on pH because it does not hydrolyze in water.  Any base with K</a:t>
            </a:r>
            <a:r>
              <a:rPr lang="en-US" sz="1000" baseline="-25000" dirty="0"/>
              <a:t>b</a:t>
            </a:r>
            <a:r>
              <a:rPr lang="en-US" sz="1000" dirty="0"/>
              <a:t> between that of hydroxide and water (= 1 x 10</a:t>
            </a:r>
            <a:r>
              <a:rPr lang="en-US" sz="1000" baseline="30000" dirty="0"/>
              <a:t>-14</a:t>
            </a:r>
            <a:r>
              <a:rPr lang="en-US" sz="1000" dirty="0"/>
              <a:t>) is a weak base, and its conjugate is a weak acid (e.g., acetate).</a:t>
            </a:r>
            <a:endParaRPr lang="en-US" sz="1000" dirty="0">
              <a:solidFill>
                <a:schemeClr val="accent1">
                  <a:lumMod val="50000"/>
                </a:schemeClr>
              </a:solidFill>
            </a:endParaRPr>
          </a:p>
        </p:txBody>
      </p:sp>
      <p:sp>
        <p:nvSpPr>
          <p:cNvPr id="17" name="Rounded Rectangle 16"/>
          <p:cNvSpPr/>
          <p:nvPr/>
        </p:nvSpPr>
        <p:spPr>
          <a:xfrm>
            <a:off x="250823" y="4540306"/>
            <a:ext cx="8801673" cy="1349674"/>
          </a:xfrm>
          <a:prstGeom prst="roundRect">
            <a:avLst/>
          </a:prstGeom>
        </p:spPr>
        <p:style>
          <a:lnRef idx="0">
            <a:schemeClr val="dk1"/>
          </a:lnRef>
          <a:fillRef idx="3">
            <a:schemeClr val="dk1"/>
          </a:fillRef>
          <a:effectRef idx="3">
            <a:schemeClr val="dk1"/>
          </a:effectRef>
          <a:fontRef idx="minor">
            <a:schemeClr val="lt1"/>
          </a:fontRef>
        </p:style>
        <p:txBody>
          <a:bodyPr rtlCol="0" anchor="ctr"/>
          <a:lstStyle/>
          <a:p>
            <a:pPr algn="ctr"/>
            <a:r>
              <a:rPr lang="en-US" dirty="0" smtClean="0"/>
              <a:t>2</a:t>
            </a:r>
            <a:r>
              <a:rPr lang="en-US" baseline="30000" dirty="0" smtClean="0"/>
              <a:t>nd</a:t>
            </a:r>
            <a:r>
              <a:rPr lang="en-US" dirty="0" smtClean="0"/>
              <a:t> click reveals answer and explanation.</a:t>
            </a:r>
            <a:endParaRPr lang="en-US" dirty="0"/>
          </a:p>
        </p:txBody>
      </p:sp>
    </p:spTree>
    <p:extLst>
      <p:ext uri="{BB962C8B-B14F-4D97-AF65-F5344CB8AC3E}">
        <p14:creationId xmlns:p14="http://schemas.microsoft.com/office/powerpoint/2010/main" val="116661253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grpId="0" nodeType="clickEffect">
                                  <p:stCondLst>
                                    <p:cond delay="0"/>
                                  </p:stCondLst>
                                  <p:childTnLst>
                                    <p:animEffect transition="out" filter="circle(out)">
                                      <p:cBhvr>
                                        <p:cTn id="6" dur="2000"/>
                                        <p:tgtEl>
                                          <p:spTgt spid="21"/>
                                        </p:tgtEl>
                                      </p:cBhvr>
                                    </p:animEffect>
                                    <p:set>
                                      <p:cBhvr>
                                        <p:cTn id="7" dur="1" fill="hold">
                                          <p:stCondLst>
                                            <p:cond delay="1999"/>
                                          </p:stCondLst>
                                        </p:cTn>
                                        <p:tgtEl>
                                          <p:spTgt spid="21"/>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6" presetClass="exit" presetSubtype="32" fill="hold" grpId="0" nodeType="clickEffect">
                                  <p:stCondLst>
                                    <p:cond delay="0"/>
                                  </p:stCondLst>
                                  <p:childTnLst>
                                    <p:animEffect transition="out" filter="circle(out)">
                                      <p:cBhvr>
                                        <p:cTn id="11" dur="2000"/>
                                        <p:tgtEl>
                                          <p:spTgt spid="17"/>
                                        </p:tgtEl>
                                      </p:cBhvr>
                                    </p:animEffect>
                                    <p:set>
                                      <p:cBhvr>
                                        <p:cTn id="12" dur="1" fill="hold">
                                          <p:stCondLst>
                                            <p:cond delay="1999"/>
                                          </p:stCondLst>
                                        </p:cTn>
                                        <p:tgtEl>
                                          <p:spTgt spid="17"/>
                                        </p:tgtEl>
                                        <p:attrNameLst>
                                          <p:attrName>style.visibility</p:attrName>
                                        </p:attrNameLst>
                                      </p:cBhvr>
                                      <p:to>
                                        <p:strVal val="hidden"/>
                                      </p:to>
                                    </p:set>
                                  </p:childTnLst>
                                </p:cTn>
                              </p:par>
                              <p:par>
                                <p:cTn id="13" presetID="6" presetClass="emph" presetSubtype="0" fill="hold" nodeType="withEffect">
                                  <p:stCondLst>
                                    <p:cond delay="0"/>
                                  </p:stCondLst>
                                  <p:childTnLst>
                                    <p:animScale>
                                      <p:cBhvr>
                                        <p:cTn id="14" dur="2000" fill="hold"/>
                                        <p:tgtEl>
                                          <p:spTgt spid="8"/>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1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95728" y="3431664"/>
            <a:ext cx="5638800" cy="1362075"/>
          </a:xfrm>
        </p:spPr>
        <p:txBody>
          <a:bodyPr>
            <a:normAutofit/>
          </a:bodyPr>
          <a:lstStyle/>
          <a:p>
            <a:r>
              <a:rPr lang="en-US" sz="4000" dirty="0" smtClean="0"/>
              <a:t>Big Idea #6</a:t>
            </a:r>
            <a:endParaRPr lang="en-US" sz="4000" dirty="0"/>
          </a:p>
        </p:txBody>
      </p:sp>
      <p:sp>
        <p:nvSpPr>
          <p:cNvPr id="6" name="Text Placeholder 5"/>
          <p:cNvSpPr>
            <a:spLocks noGrp="1"/>
          </p:cNvSpPr>
          <p:nvPr>
            <p:ph type="body" idx="1"/>
          </p:nvPr>
        </p:nvSpPr>
        <p:spPr>
          <a:xfrm>
            <a:off x="1358686" y="4767003"/>
            <a:ext cx="6628032" cy="1500187"/>
          </a:xfrm>
        </p:spPr>
        <p:txBody>
          <a:bodyPr>
            <a:normAutofit/>
          </a:bodyPr>
          <a:lstStyle/>
          <a:p>
            <a:r>
              <a:rPr lang="en-US" sz="5000" dirty="0" smtClean="0"/>
              <a:t>Equilibrium</a:t>
            </a:r>
            <a:endParaRPr lang="en-US" sz="5000" dirty="0"/>
          </a:p>
        </p:txBody>
      </p:sp>
      <p:pic>
        <p:nvPicPr>
          <p:cNvPr id="2" name="Picture 1"/>
          <p:cNvPicPr>
            <a:picLocks noChangeAspect="1"/>
          </p:cNvPicPr>
          <p:nvPr/>
        </p:nvPicPr>
        <p:blipFill>
          <a:blip r:embed="rId3"/>
          <a:stretch>
            <a:fillRect/>
          </a:stretch>
        </p:blipFill>
        <p:spPr>
          <a:xfrm>
            <a:off x="4610767" y="740894"/>
            <a:ext cx="3891547" cy="3825589"/>
          </a:xfrm>
          <a:prstGeom prst="rect">
            <a:avLst/>
          </a:prstGeom>
          <a:ln w="76200" cmpd="sng">
            <a:solidFill>
              <a:srgbClr val="999966"/>
            </a:solidFill>
          </a:ln>
        </p:spPr>
      </p:pic>
    </p:spTree>
    <p:extLst>
      <p:ext uri="{BB962C8B-B14F-4D97-AF65-F5344CB8AC3E}">
        <p14:creationId xmlns:p14="http://schemas.microsoft.com/office/powerpoint/2010/main" val="2777984253"/>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98474" y="189998"/>
            <a:ext cx="7556313" cy="1116106"/>
          </a:xfrm>
        </p:spPr>
        <p:txBody>
          <a:bodyPr/>
          <a:lstStyle/>
          <a:p>
            <a:r>
              <a:rPr lang="en-US" dirty="0" smtClean="0"/>
              <a:t>Acid/Base reaction species</a:t>
            </a:r>
            <a:endParaRPr lang="en-US" dirty="0"/>
          </a:p>
        </p:txBody>
      </p:sp>
      <p:sp>
        <p:nvSpPr>
          <p:cNvPr id="10" name="TextBox 9"/>
          <p:cNvSpPr txBox="1"/>
          <p:nvPr/>
        </p:nvSpPr>
        <p:spPr>
          <a:xfrm>
            <a:off x="8097582" y="-32652"/>
            <a:ext cx="979575" cy="369332"/>
          </a:xfrm>
          <a:prstGeom prst="rect">
            <a:avLst/>
          </a:prstGeom>
          <a:noFill/>
        </p:spPr>
        <p:txBody>
          <a:bodyPr wrap="square" rtlCol="0">
            <a:spAutoFit/>
          </a:bodyPr>
          <a:lstStyle/>
          <a:p>
            <a:r>
              <a:rPr lang="en-US" dirty="0" smtClean="0">
                <a:hlinkClick r:id="rId2"/>
              </a:rPr>
              <a:t>Source</a:t>
            </a:r>
            <a:endParaRPr lang="en-US" dirty="0"/>
          </a:p>
        </p:txBody>
      </p:sp>
      <p:sp>
        <p:nvSpPr>
          <p:cNvPr id="11" name="TextBox 10"/>
          <p:cNvSpPr txBox="1"/>
          <p:nvPr/>
        </p:nvSpPr>
        <p:spPr>
          <a:xfrm>
            <a:off x="0" y="5557043"/>
            <a:ext cx="9144000" cy="1477328"/>
          </a:xfrm>
          <a:prstGeom prst="rect">
            <a:avLst/>
          </a:prstGeom>
          <a:noFill/>
        </p:spPr>
        <p:txBody>
          <a:bodyPr wrap="square" rtlCol="0">
            <a:spAutoFit/>
          </a:bodyPr>
          <a:lstStyle/>
          <a:p>
            <a:r>
              <a:rPr lang="en-US" dirty="0"/>
              <a:t>LO 6.17: The student can, given an arbitrary mixture of weak and strong acids and bases (including polyprotic systems), determine which species will react strongly with one another (i.e., with K&gt;1) and what species will be present in large concentrations at equilibrium.</a:t>
            </a:r>
            <a:r>
              <a:rPr lang="en-US" dirty="0" smtClean="0"/>
              <a:t>																	</a:t>
            </a:r>
            <a:endParaRPr lang="en-US" dirty="0"/>
          </a:p>
        </p:txBody>
      </p:sp>
      <p:sp>
        <p:nvSpPr>
          <p:cNvPr id="12" name="TextBox 11"/>
          <p:cNvSpPr txBox="1"/>
          <p:nvPr/>
        </p:nvSpPr>
        <p:spPr>
          <a:xfrm>
            <a:off x="8157538" y="1816854"/>
            <a:ext cx="894959" cy="369332"/>
          </a:xfrm>
          <a:prstGeom prst="rect">
            <a:avLst/>
          </a:prstGeom>
          <a:noFill/>
        </p:spPr>
        <p:txBody>
          <a:bodyPr wrap="square" rtlCol="0">
            <a:spAutoFit/>
          </a:bodyPr>
          <a:lstStyle/>
          <a:p>
            <a:r>
              <a:rPr lang="en-US" dirty="0" smtClean="0">
                <a:hlinkClick r:id="rId3"/>
              </a:rPr>
              <a:t>Video</a:t>
            </a:r>
            <a:endParaRPr lang="en-US" dirty="0"/>
          </a:p>
        </p:txBody>
      </p:sp>
      <p:pic>
        <p:nvPicPr>
          <p:cNvPr id="1026" name="Picture 2" descr="http://schoolbag.info/chemistry/central/central.files/image244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88562" y="810548"/>
            <a:ext cx="5009020" cy="455034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04716" y="954465"/>
            <a:ext cx="1977394" cy="369332"/>
          </a:xfrm>
          <a:prstGeom prst="rect">
            <a:avLst/>
          </a:prstGeom>
          <a:noFill/>
        </p:spPr>
        <p:txBody>
          <a:bodyPr wrap="square" rtlCol="0">
            <a:spAutoFit/>
          </a:bodyPr>
          <a:lstStyle/>
          <a:p>
            <a:r>
              <a:rPr lang="en-US" dirty="0" smtClean="0"/>
              <a:t>Ask yourself:</a:t>
            </a:r>
            <a:endParaRPr lang="en-US" dirty="0"/>
          </a:p>
        </p:txBody>
      </p:sp>
      <p:sp>
        <p:nvSpPr>
          <p:cNvPr id="9" name="Rounded Rectangular Callout 8"/>
          <p:cNvSpPr/>
          <p:nvPr/>
        </p:nvSpPr>
        <p:spPr>
          <a:xfrm>
            <a:off x="15890" y="3085721"/>
            <a:ext cx="2429301" cy="1249039"/>
          </a:xfrm>
          <a:prstGeom prst="wedgeRoundRectCallout">
            <a:avLst>
              <a:gd name="adj1" fmla="val -51831"/>
              <a:gd name="adj2" fmla="val 114811"/>
              <a:gd name="adj3" fmla="val 1666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t>Deal w/strong A/B first. These will react to completion with the available species.</a:t>
            </a:r>
            <a:endParaRPr lang="en-US" sz="1600" dirty="0"/>
          </a:p>
        </p:txBody>
      </p:sp>
      <p:sp>
        <p:nvSpPr>
          <p:cNvPr id="13" name="Rounded Rectangular Callout 12"/>
          <p:cNvSpPr/>
          <p:nvPr/>
        </p:nvSpPr>
        <p:spPr>
          <a:xfrm>
            <a:off x="204716" y="1580239"/>
            <a:ext cx="3325884" cy="965841"/>
          </a:xfrm>
          <a:prstGeom prst="wedgeRoundRectCallout">
            <a:avLst>
              <a:gd name="adj1" fmla="val -2945"/>
              <a:gd name="adj2" fmla="val -88721"/>
              <a:gd name="adj3" fmla="val 1666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t>Is it strong?  Weak? A salt? A buffer? What will it do in water?</a:t>
            </a:r>
          </a:p>
          <a:p>
            <a:pPr algn="ctr"/>
            <a:r>
              <a:rPr lang="en-US" sz="1600" dirty="0">
                <a:solidFill>
                  <a:schemeClr val="tx1"/>
                </a:solidFill>
              </a:rPr>
              <a:t>See Source link for more details</a:t>
            </a:r>
            <a:endParaRPr lang="en-US" sz="1600" dirty="0"/>
          </a:p>
        </p:txBody>
      </p:sp>
    </p:spTree>
    <p:extLst>
      <p:ext uri="{BB962C8B-B14F-4D97-AF65-F5344CB8AC3E}">
        <p14:creationId xmlns:p14="http://schemas.microsoft.com/office/powerpoint/2010/main" val="1041630354"/>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98474" y="-70989"/>
            <a:ext cx="7556313" cy="1116106"/>
          </a:xfrm>
        </p:spPr>
        <p:txBody>
          <a:bodyPr/>
          <a:lstStyle/>
          <a:p>
            <a:r>
              <a:rPr lang="en-US" dirty="0" smtClean="0"/>
              <a:t>How to Build </a:t>
            </a:r>
            <a:br>
              <a:rPr lang="en-US" dirty="0" smtClean="0"/>
            </a:br>
            <a:r>
              <a:rPr lang="en-US" dirty="0" smtClean="0"/>
              <a:t>a Buffer:</a:t>
            </a:r>
            <a:endParaRPr lang="en-US" dirty="0"/>
          </a:p>
        </p:txBody>
      </p:sp>
      <p:sp>
        <p:nvSpPr>
          <p:cNvPr id="5" name="Content Placeholder 4"/>
          <p:cNvSpPr>
            <a:spLocks noGrp="1"/>
          </p:cNvSpPr>
          <p:nvPr>
            <p:ph sz="half" idx="1"/>
          </p:nvPr>
        </p:nvSpPr>
        <p:spPr>
          <a:xfrm>
            <a:off x="280737" y="1222919"/>
            <a:ext cx="3875381" cy="4503511"/>
          </a:xfrm>
        </p:spPr>
        <p:txBody>
          <a:bodyPr>
            <a:normAutofit lnSpcReduction="10000"/>
          </a:bodyPr>
          <a:lstStyle/>
          <a:p>
            <a:pPr marL="0" indent="0">
              <a:buNone/>
            </a:pPr>
            <a:r>
              <a:rPr lang="en-US" sz="2400" b="1" u="sng" dirty="0" smtClean="0"/>
              <a:t>Getting the pH correct:</a:t>
            </a:r>
          </a:p>
          <a:p>
            <a:r>
              <a:rPr lang="en-US" dirty="0" smtClean="0"/>
              <a:t>The pH of a buffer is primarily determined by the </a:t>
            </a:r>
            <a:r>
              <a:rPr lang="en-US" dirty="0" err="1" smtClean="0"/>
              <a:t>pKa</a:t>
            </a:r>
            <a:r>
              <a:rPr lang="en-US" dirty="0" smtClean="0"/>
              <a:t> of the weak acid in the conjugate acid-base pair.</a:t>
            </a:r>
          </a:p>
          <a:p>
            <a:r>
              <a:rPr lang="en-US" dirty="0" smtClean="0"/>
              <a:t>When both species in the conjugate acid-base pair have equal concentrations, the pH of the buffer is equal to the </a:t>
            </a:r>
            <a:r>
              <a:rPr lang="en-US" dirty="0" err="1" smtClean="0"/>
              <a:t>pKa</a:t>
            </a:r>
            <a:r>
              <a:rPr lang="en-US" dirty="0" smtClean="0"/>
              <a:t>.</a:t>
            </a:r>
          </a:p>
          <a:p>
            <a:r>
              <a:rPr lang="en-US" dirty="0" smtClean="0"/>
              <a:t>Choose a conjugate acid-base pair that has a </a:t>
            </a:r>
            <a:r>
              <a:rPr lang="en-US" dirty="0" err="1" smtClean="0"/>
              <a:t>pKa</a:t>
            </a:r>
            <a:r>
              <a:rPr lang="en-US" dirty="0" smtClean="0"/>
              <a:t> closest to the pH you desire and then adjust concentrations to fine tune from there.</a:t>
            </a:r>
          </a:p>
          <a:p>
            <a:endParaRPr lang="en-US" dirty="0"/>
          </a:p>
        </p:txBody>
      </p:sp>
      <p:sp>
        <p:nvSpPr>
          <p:cNvPr id="6" name="Content Placeholder 5"/>
          <p:cNvSpPr>
            <a:spLocks noGrp="1"/>
          </p:cNvSpPr>
          <p:nvPr>
            <p:ph sz="half" idx="2"/>
          </p:nvPr>
        </p:nvSpPr>
        <p:spPr>
          <a:xfrm>
            <a:off x="4178039" y="283013"/>
            <a:ext cx="3845563" cy="4503512"/>
          </a:xfrm>
        </p:spPr>
        <p:txBody>
          <a:bodyPr/>
          <a:lstStyle/>
          <a:p>
            <a:pPr marL="0" indent="0">
              <a:buNone/>
            </a:pPr>
            <a:r>
              <a:rPr lang="en-US" sz="2000" b="1" u="sng" dirty="0"/>
              <a:t>Estimating Buffer Capacity:</a:t>
            </a:r>
          </a:p>
          <a:p>
            <a:r>
              <a:rPr lang="en-US" dirty="0" smtClean="0"/>
              <a:t>A buffer is only effective as long as it has sufficient amounts of both members of the conjugate acid-base pair to allow equilibrium to shift during a stress.</a:t>
            </a:r>
          </a:p>
          <a:p>
            <a:endParaRPr lang="en-US" dirty="0"/>
          </a:p>
        </p:txBody>
      </p:sp>
      <p:sp>
        <p:nvSpPr>
          <p:cNvPr id="7" name="Text Placeholder 5"/>
          <p:cNvSpPr>
            <a:spLocks noGrp="1"/>
          </p:cNvSpPr>
          <p:nvPr/>
        </p:nvSpPr>
        <p:spPr>
          <a:xfrm>
            <a:off x="376638" y="1313123"/>
            <a:ext cx="7558960" cy="774700"/>
          </a:xfrm>
          <a:prstGeom prst="rect">
            <a:avLst/>
          </a:prstGeom>
        </p:spPr>
        <p:txBody>
          <a:bodyPr vert="horz" lIns="91440" tIns="45720" rIns="91440" bIns="45720" rtlCol="0" anchor="t" anchorCtr="0">
            <a:noAutofit/>
          </a:bodyPr>
          <a:lstStyle>
            <a:lvl1pPr marL="0" indent="0" algn="l" defTabSz="914400" rtl="0" eaLnBrk="1" latinLnBrk="0" hangingPunct="1">
              <a:spcBef>
                <a:spcPts val="2000"/>
              </a:spcBef>
              <a:buClr>
                <a:schemeClr val="accent1"/>
              </a:buClr>
              <a:buSzPct val="75000"/>
              <a:buFont typeface="Wingdings" pitchFamily="2" charset="2"/>
              <a:buNone/>
              <a:defRPr kumimoji="0" sz="2400" b="0" i="0" u="none" strike="noStrike" kern="1200" cap="none" spc="0" normalizeH="0" baseline="0">
                <a:ln>
                  <a:noFill/>
                </a:ln>
                <a:solidFill>
                  <a:schemeClr val="accent3"/>
                </a:solidFill>
                <a:effectLst/>
                <a:uLnTx/>
                <a:uFillTx/>
                <a:latin typeface="+mj-lt"/>
                <a:ea typeface="+mj-ea"/>
                <a:cs typeface="+mj-cs"/>
              </a:defRPr>
            </a:lvl1pPr>
            <a:lvl2pPr marL="457200" indent="0" algn="l" defTabSz="914400" rtl="0" eaLnBrk="1" latinLnBrk="0" hangingPunct="1">
              <a:spcBef>
                <a:spcPts val="600"/>
              </a:spcBef>
              <a:buClr>
                <a:schemeClr val="accent1">
                  <a:lumMod val="60000"/>
                  <a:lumOff val="40000"/>
                </a:schemeClr>
              </a:buClr>
              <a:buSzPct val="75000"/>
              <a:buFont typeface="Wingdings" pitchFamily="2" charset="2"/>
              <a:buNone/>
              <a:defRPr sz="1200" kern="1200">
                <a:solidFill>
                  <a:schemeClr val="tx1">
                    <a:lumMod val="65000"/>
                    <a:lumOff val="35000"/>
                  </a:schemeClr>
                </a:solidFill>
                <a:latin typeface="+mn-lt"/>
                <a:ea typeface="+mn-ea"/>
                <a:cs typeface="+mn-cs"/>
              </a:defRPr>
            </a:lvl2pPr>
            <a:lvl3pPr marL="914400" indent="0" algn="l" defTabSz="914400" rtl="0" eaLnBrk="1" latinLnBrk="0" hangingPunct="1">
              <a:spcBef>
                <a:spcPts val="600"/>
              </a:spcBef>
              <a:buClr>
                <a:schemeClr val="accent1"/>
              </a:buClr>
              <a:buSzPct val="75000"/>
              <a:buFont typeface="Wingdings" pitchFamily="2" charset="2"/>
              <a:buNone/>
              <a:defRPr sz="1000" kern="1200">
                <a:solidFill>
                  <a:schemeClr val="tx1">
                    <a:lumMod val="65000"/>
                    <a:lumOff val="35000"/>
                  </a:schemeClr>
                </a:solidFill>
                <a:latin typeface="+mn-lt"/>
                <a:ea typeface="+mn-ea"/>
                <a:cs typeface="+mn-cs"/>
              </a:defRPr>
            </a:lvl3pPr>
            <a:lvl4pPr marL="1371600" indent="0" algn="l" defTabSz="914400" rtl="0" eaLnBrk="1" latinLnBrk="0" hangingPunct="1">
              <a:spcBef>
                <a:spcPts val="600"/>
              </a:spcBef>
              <a:buClr>
                <a:schemeClr val="accent1">
                  <a:lumMod val="60000"/>
                  <a:lumOff val="40000"/>
                </a:schemeClr>
              </a:buClr>
              <a:buSzPct val="75000"/>
              <a:buFont typeface="Wingdings" pitchFamily="2" charset="2"/>
              <a:buNone/>
              <a:defRPr sz="900" kern="1200">
                <a:solidFill>
                  <a:schemeClr val="tx1">
                    <a:lumMod val="65000"/>
                    <a:lumOff val="35000"/>
                  </a:schemeClr>
                </a:solidFill>
                <a:latin typeface="+mn-lt"/>
                <a:ea typeface="+mn-ea"/>
                <a:cs typeface="+mn-cs"/>
              </a:defRPr>
            </a:lvl4pPr>
            <a:lvl5pPr marL="1828800" indent="0" algn="l" defTabSz="914400" rtl="0" eaLnBrk="1" latinLnBrk="0" hangingPunct="1">
              <a:spcBef>
                <a:spcPts val="600"/>
              </a:spcBef>
              <a:buClr>
                <a:schemeClr val="accent1"/>
              </a:buClr>
              <a:buSzPct val="75000"/>
              <a:buFont typeface="Wingdings" pitchFamily="2" charset="2"/>
              <a:buNone/>
              <a:defRPr sz="900" kern="1200">
                <a:solidFill>
                  <a:schemeClr val="tx1">
                    <a:lumMod val="65000"/>
                    <a:lumOff val="35000"/>
                  </a:schemeClr>
                </a:solidFill>
                <a:latin typeface="+mn-lt"/>
                <a:ea typeface="+mn-ea"/>
                <a:cs typeface="+mn-cs"/>
              </a:defRPr>
            </a:lvl5pPr>
            <a:lvl6pPr marL="22860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a:solidFill>
                  <a:schemeClr val="tx1">
                    <a:lumMod val="65000"/>
                    <a:lumOff val="35000"/>
                  </a:schemeClr>
                </a:solidFill>
                <a:latin typeface="+mn-lt"/>
                <a:ea typeface="+mn-ea"/>
                <a:cs typeface="+mn-cs"/>
              </a:defRPr>
            </a:lvl6pPr>
            <a:lvl7pPr marL="27432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7pPr>
            <a:lvl8pPr marL="32004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baseline="0">
                <a:solidFill>
                  <a:schemeClr val="tx1">
                    <a:lumMod val="65000"/>
                    <a:lumOff val="35000"/>
                  </a:schemeClr>
                </a:solidFill>
                <a:latin typeface="+mn-lt"/>
                <a:ea typeface="+mn-ea"/>
                <a:cs typeface="+mn-cs"/>
              </a:defRPr>
            </a:lvl8pPr>
            <a:lvl9pPr marL="36576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9pPr>
          </a:lstStyle>
          <a:p>
            <a:endParaRPr lang="en-US" dirty="0"/>
          </a:p>
        </p:txBody>
      </p:sp>
      <p:sp>
        <p:nvSpPr>
          <p:cNvPr id="8" name="TextBox 7"/>
          <p:cNvSpPr txBox="1"/>
          <p:nvPr/>
        </p:nvSpPr>
        <p:spPr>
          <a:xfrm>
            <a:off x="0" y="5974038"/>
            <a:ext cx="9144000" cy="1200329"/>
          </a:xfrm>
          <a:prstGeom prst="rect">
            <a:avLst/>
          </a:prstGeom>
          <a:noFill/>
        </p:spPr>
        <p:txBody>
          <a:bodyPr wrap="square" rtlCol="0">
            <a:spAutoFit/>
          </a:bodyPr>
          <a:lstStyle/>
          <a:p>
            <a:r>
              <a:rPr lang="en-US" dirty="0" smtClean="0"/>
              <a:t>LO 6.18: 	</a:t>
            </a:r>
            <a:r>
              <a:rPr lang="en-US" dirty="0"/>
              <a:t>The student can design a buffer solution with a target pH and buffer capacity </a:t>
            </a:r>
            <a:r>
              <a:rPr lang="en-US" dirty="0" smtClean="0"/>
              <a:t>by selecting </a:t>
            </a:r>
            <a:r>
              <a:rPr lang="en-US" dirty="0"/>
              <a:t>an appropriate conjugate acid-base pair and estimating </a:t>
            </a:r>
            <a:r>
              <a:rPr lang="en-US" dirty="0" smtClean="0"/>
              <a:t>the concentrations </a:t>
            </a:r>
            <a:r>
              <a:rPr lang="en-US" dirty="0"/>
              <a:t>needed to achieve </a:t>
            </a:r>
            <a:r>
              <a:rPr lang="en-US" dirty="0" smtClean="0"/>
              <a:t>the desired </a:t>
            </a:r>
            <a:r>
              <a:rPr lang="en-US" dirty="0"/>
              <a:t>capacity.</a:t>
            </a:r>
            <a:r>
              <a:rPr lang="en-US" dirty="0" smtClean="0"/>
              <a:t>																</a:t>
            </a:r>
            <a:endParaRPr lang="en-US" dirty="0"/>
          </a:p>
        </p:txBody>
      </p:sp>
      <p:sp>
        <p:nvSpPr>
          <p:cNvPr id="9" name="TextBox 8"/>
          <p:cNvSpPr txBox="1"/>
          <p:nvPr/>
        </p:nvSpPr>
        <p:spPr>
          <a:xfrm>
            <a:off x="8097582" y="-32652"/>
            <a:ext cx="979575" cy="369332"/>
          </a:xfrm>
          <a:prstGeom prst="rect">
            <a:avLst/>
          </a:prstGeom>
          <a:noFill/>
        </p:spPr>
        <p:txBody>
          <a:bodyPr wrap="square" rtlCol="0">
            <a:spAutoFit/>
          </a:bodyPr>
          <a:lstStyle/>
          <a:p>
            <a:r>
              <a:rPr lang="en-US" dirty="0" smtClean="0">
                <a:hlinkClick r:id="rId3"/>
              </a:rPr>
              <a:t>Source</a:t>
            </a:r>
            <a:endParaRPr lang="en-US" dirty="0"/>
          </a:p>
        </p:txBody>
      </p:sp>
      <p:sp>
        <p:nvSpPr>
          <p:cNvPr id="11" name="TextBox 10"/>
          <p:cNvSpPr txBox="1"/>
          <p:nvPr/>
        </p:nvSpPr>
        <p:spPr>
          <a:xfrm>
            <a:off x="8157538" y="1816854"/>
            <a:ext cx="894959" cy="369332"/>
          </a:xfrm>
          <a:prstGeom prst="rect">
            <a:avLst/>
          </a:prstGeom>
          <a:noFill/>
        </p:spPr>
        <p:txBody>
          <a:bodyPr wrap="square" rtlCol="0">
            <a:spAutoFit/>
          </a:bodyPr>
          <a:lstStyle/>
          <a:p>
            <a:r>
              <a:rPr lang="en-US" dirty="0" smtClean="0">
                <a:hlinkClick r:id="rId4"/>
              </a:rPr>
              <a:t>Video</a:t>
            </a:r>
            <a:endParaRPr lang="en-US" dirty="0"/>
          </a:p>
        </p:txBody>
      </p:sp>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76630" y="2626074"/>
            <a:ext cx="4658692" cy="3310708"/>
          </a:xfrm>
          <a:prstGeom prst="rect">
            <a:avLst/>
          </a:prstGeom>
          <a:ln>
            <a:solidFill>
              <a:srgbClr val="4D4D33"/>
            </a:solidFill>
          </a:ln>
        </p:spPr>
      </p:pic>
    </p:spTree>
    <p:extLst>
      <p:ext uri="{BB962C8B-B14F-4D97-AF65-F5344CB8AC3E}">
        <p14:creationId xmlns:p14="http://schemas.microsoft.com/office/powerpoint/2010/main" val="69767034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10"/>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4"/>
          <p:cNvSpPr>
            <a:spLocks noGrp="1"/>
          </p:cNvSpPr>
          <p:nvPr>
            <p:ph sz="half" idx="1"/>
          </p:nvPr>
        </p:nvSpPr>
        <p:spPr>
          <a:xfrm>
            <a:off x="280737" y="1470526"/>
            <a:ext cx="7816845" cy="4428733"/>
          </a:xfrm>
        </p:spPr>
        <p:txBody>
          <a:bodyPr>
            <a:normAutofit lnSpcReduction="10000"/>
          </a:bodyPr>
          <a:lstStyle/>
          <a:p>
            <a:r>
              <a:rPr lang="en-US" sz="1600" dirty="0" smtClean="0"/>
              <a:t>A 50.0 mL sample of 0.50 M HC</a:t>
            </a:r>
            <a:r>
              <a:rPr lang="en-US" sz="1600" baseline="-25000" dirty="0" smtClean="0"/>
              <a:t>2</a:t>
            </a:r>
            <a:r>
              <a:rPr lang="en-US" sz="1600" dirty="0" smtClean="0"/>
              <a:t>H</a:t>
            </a:r>
            <a:r>
              <a:rPr lang="en-US" sz="1600" baseline="-25000" dirty="0" smtClean="0"/>
              <a:t>3</a:t>
            </a:r>
            <a:r>
              <a:rPr lang="en-US" sz="1600" dirty="0" smtClean="0"/>
              <a:t>O</a:t>
            </a:r>
            <a:r>
              <a:rPr lang="en-US" sz="1600" baseline="-25000" dirty="0" smtClean="0"/>
              <a:t>2</a:t>
            </a:r>
            <a:r>
              <a:rPr lang="en-US" sz="1600" dirty="0" smtClean="0"/>
              <a:t> is titrated to the half equivalence point with 25.0 mL of 0.50 M </a:t>
            </a:r>
            <a:r>
              <a:rPr lang="en-US" sz="1600" dirty="0" err="1" smtClean="0"/>
              <a:t>NaOH</a:t>
            </a:r>
            <a:r>
              <a:rPr lang="en-US" sz="1600" dirty="0" smtClean="0"/>
              <a:t>.  Which of the following options shows the correct ranking of the molarities of the species in solution? </a:t>
            </a:r>
          </a:p>
          <a:p>
            <a:pPr marL="914400" lvl="4" indent="0">
              <a:buNone/>
            </a:pPr>
            <a:r>
              <a:rPr lang="en-US" sz="1600" dirty="0"/>
              <a:t>	</a:t>
            </a:r>
            <a:r>
              <a:rPr lang="en-US" sz="1600" dirty="0" smtClean="0"/>
              <a:t>			(</a:t>
            </a:r>
            <a:r>
              <a:rPr lang="en-US" sz="1600" dirty="0" err="1" smtClean="0"/>
              <a:t>pKa</a:t>
            </a:r>
            <a:r>
              <a:rPr lang="en-US" sz="1600" dirty="0" smtClean="0"/>
              <a:t> </a:t>
            </a:r>
            <a:r>
              <a:rPr lang="en-US" sz="1600" dirty="0"/>
              <a:t>for HC</a:t>
            </a:r>
            <a:r>
              <a:rPr lang="en-US" sz="1600" baseline="-25000" dirty="0"/>
              <a:t>2</a:t>
            </a:r>
            <a:r>
              <a:rPr lang="en-US" sz="1600" dirty="0"/>
              <a:t>H</a:t>
            </a:r>
            <a:r>
              <a:rPr lang="en-US" sz="1600" baseline="-25000" dirty="0"/>
              <a:t>3</a:t>
            </a:r>
            <a:r>
              <a:rPr lang="en-US" sz="1600" dirty="0"/>
              <a:t>O</a:t>
            </a:r>
            <a:r>
              <a:rPr lang="en-US" sz="1600" baseline="-25000" dirty="0"/>
              <a:t>2</a:t>
            </a:r>
            <a:r>
              <a:rPr lang="en-US" sz="1600" dirty="0" smtClean="0"/>
              <a:t> is 4.7)</a:t>
            </a:r>
            <a:endParaRPr lang="en-US" sz="1600" dirty="0"/>
          </a:p>
          <a:p>
            <a:pPr marL="228600" lvl="1" indent="0">
              <a:buNone/>
            </a:pPr>
            <a:r>
              <a:rPr lang="en-US" sz="1600" dirty="0" smtClean="0"/>
              <a:t>	a. [HC</a:t>
            </a:r>
            <a:r>
              <a:rPr lang="en-US" sz="1600" baseline="-25000" dirty="0" smtClean="0"/>
              <a:t>2</a:t>
            </a:r>
            <a:r>
              <a:rPr lang="en-US" sz="1600" dirty="0" smtClean="0"/>
              <a:t>H</a:t>
            </a:r>
            <a:r>
              <a:rPr lang="en-US" sz="1600" baseline="-25000" dirty="0" smtClean="0"/>
              <a:t>3</a:t>
            </a:r>
            <a:r>
              <a:rPr lang="en-US" sz="1600" dirty="0" smtClean="0"/>
              <a:t>O</a:t>
            </a:r>
            <a:r>
              <a:rPr lang="en-US" sz="1600" baseline="-25000" dirty="0" smtClean="0"/>
              <a:t>2</a:t>
            </a:r>
            <a:r>
              <a:rPr lang="en-US" sz="1600" dirty="0" smtClean="0"/>
              <a:t>] &gt; [C</a:t>
            </a:r>
            <a:r>
              <a:rPr lang="en-US" sz="1600" baseline="-25000" dirty="0" smtClean="0"/>
              <a:t>2</a:t>
            </a:r>
            <a:r>
              <a:rPr lang="en-US" sz="1600" dirty="0" smtClean="0"/>
              <a:t>H</a:t>
            </a:r>
            <a:r>
              <a:rPr lang="en-US" sz="1600" baseline="-25000" dirty="0" smtClean="0"/>
              <a:t>3</a:t>
            </a:r>
            <a:r>
              <a:rPr lang="en-US" sz="1600" dirty="0" smtClean="0"/>
              <a:t>O</a:t>
            </a:r>
            <a:r>
              <a:rPr lang="en-US" sz="1600" baseline="-25000" dirty="0" smtClean="0"/>
              <a:t>2</a:t>
            </a:r>
            <a:r>
              <a:rPr lang="en-US" sz="1600" dirty="0" smtClean="0"/>
              <a:t> </a:t>
            </a:r>
            <a:r>
              <a:rPr lang="en-US" sz="1600" baseline="30000" dirty="0" smtClean="0"/>
              <a:t>1-</a:t>
            </a:r>
            <a:r>
              <a:rPr lang="en-US" sz="1600" dirty="0" smtClean="0"/>
              <a:t>] &gt; [ H</a:t>
            </a:r>
            <a:r>
              <a:rPr lang="en-US" sz="1600" baseline="30000" dirty="0" smtClean="0"/>
              <a:t>+</a:t>
            </a:r>
            <a:r>
              <a:rPr lang="en-US" sz="1600" dirty="0" smtClean="0"/>
              <a:t> ] &gt; [ OH</a:t>
            </a:r>
            <a:r>
              <a:rPr lang="en-US" sz="1600" baseline="30000" dirty="0" smtClean="0"/>
              <a:t>-</a:t>
            </a:r>
            <a:r>
              <a:rPr lang="en-US" sz="1600" dirty="0" smtClean="0"/>
              <a:t> ]</a:t>
            </a:r>
          </a:p>
          <a:p>
            <a:pPr marL="228600" lvl="1" indent="0">
              <a:buNone/>
            </a:pPr>
            <a:r>
              <a:rPr lang="en-US" sz="1600" dirty="0"/>
              <a:t>	</a:t>
            </a:r>
            <a:r>
              <a:rPr lang="en-US" sz="1600" dirty="0" smtClean="0"/>
              <a:t>b. [HC</a:t>
            </a:r>
            <a:r>
              <a:rPr lang="en-US" sz="1600" baseline="-25000" dirty="0" smtClean="0"/>
              <a:t>2</a:t>
            </a:r>
            <a:r>
              <a:rPr lang="en-US" sz="1600" dirty="0" smtClean="0"/>
              <a:t>H</a:t>
            </a:r>
            <a:r>
              <a:rPr lang="en-US" sz="1600" baseline="-25000" dirty="0" smtClean="0"/>
              <a:t>3</a:t>
            </a:r>
            <a:r>
              <a:rPr lang="en-US" sz="1600" dirty="0" smtClean="0"/>
              <a:t>O</a:t>
            </a:r>
            <a:r>
              <a:rPr lang="en-US" sz="1600" baseline="-25000" dirty="0" smtClean="0"/>
              <a:t>2</a:t>
            </a:r>
            <a:r>
              <a:rPr lang="en-US" sz="1600" dirty="0"/>
              <a:t>] </a:t>
            </a:r>
            <a:r>
              <a:rPr lang="en-US" sz="1600" dirty="0" smtClean="0"/>
              <a:t>= </a:t>
            </a:r>
            <a:r>
              <a:rPr lang="en-US" sz="1600" dirty="0"/>
              <a:t>[C</a:t>
            </a:r>
            <a:r>
              <a:rPr lang="en-US" sz="1600" baseline="-25000" dirty="0"/>
              <a:t>2</a:t>
            </a:r>
            <a:r>
              <a:rPr lang="en-US" sz="1600" dirty="0"/>
              <a:t>H</a:t>
            </a:r>
            <a:r>
              <a:rPr lang="en-US" sz="1600" baseline="-25000" dirty="0"/>
              <a:t>3</a:t>
            </a:r>
            <a:r>
              <a:rPr lang="en-US" sz="1600" dirty="0"/>
              <a:t>O</a:t>
            </a:r>
            <a:r>
              <a:rPr lang="en-US" sz="1600" baseline="-25000" dirty="0"/>
              <a:t>2</a:t>
            </a:r>
            <a:r>
              <a:rPr lang="en-US" sz="1600" dirty="0"/>
              <a:t> </a:t>
            </a:r>
            <a:r>
              <a:rPr lang="en-US" sz="1600" baseline="30000" dirty="0"/>
              <a:t>1-</a:t>
            </a:r>
            <a:r>
              <a:rPr lang="en-US" sz="1600" dirty="0"/>
              <a:t>] &gt; [ H</a:t>
            </a:r>
            <a:r>
              <a:rPr lang="en-US" sz="1600" baseline="30000" dirty="0"/>
              <a:t>+</a:t>
            </a:r>
            <a:r>
              <a:rPr lang="en-US" sz="1600" dirty="0"/>
              <a:t> ] &gt; [ OH</a:t>
            </a:r>
            <a:r>
              <a:rPr lang="en-US" sz="1600" baseline="30000" dirty="0"/>
              <a:t>-</a:t>
            </a:r>
            <a:r>
              <a:rPr lang="en-US" sz="1600" dirty="0"/>
              <a:t> ]</a:t>
            </a:r>
          </a:p>
          <a:p>
            <a:pPr marL="228600" lvl="1" indent="0">
              <a:buNone/>
            </a:pPr>
            <a:r>
              <a:rPr lang="en-US" sz="1600" dirty="0"/>
              <a:t>	</a:t>
            </a:r>
            <a:r>
              <a:rPr lang="en-US" sz="1600" dirty="0" smtClean="0"/>
              <a:t>c. [HC</a:t>
            </a:r>
            <a:r>
              <a:rPr lang="en-US" sz="1600" baseline="-25000" dirty="0" smtClean="0"/>
              <a:t>2</a:t>
            </a:r>
            <a:r>
              <a:rPr lang="en-US" sz="1600" dirty="0" smtClean="0"/>
              <a:t>H</a:t>
            </a:r>
            <a:r>
              <a:rPr lang="en-US" sz="1600" baseline="-25000" dirty="0" smtClean="0"/>
              <a:t>3</a:t>
            </a:r>
            <a:r>
              <a:rPr lang="en-US" sz="1600" dirty="0" smtClean="0"/>
              <a:t>O</a:t>
            </a:r>
            <a:r>
              <a:rPr lang="en-US" sz="1600" baseline="-25000" dirty="0" smtClean="0"/>
              <a:t>2</a:t>
            </a:r>
            <a:r>
              <a:rPr lang="en-US" sz="1600" dirty="0"/>
              <a:t>] &gt; [C</a:t>
            </a:r>
            <a:r>
              <a:rPr lang="en-US" sz="1600" baseline="-25000" dirty="0"/>
              <a:t>2</a:t>
            </a:r>
            <a:r>
              <a:rPr lang="en-US" sz="1600" dirty="0"/>
              <a:t>H</a:t>
            </a:r>
            <a:r>
              <a:rPr lang="en-US" sz="1600" baseline="-25000" dirty="0"/>
              <a:t>3</a:t>
            </a:r>
            <a:r>
              <a:rPr lang="en-US" sz="1600" dirty="0"/>
              <a:t>O</a:t>
            </a:r>
            <a:r>
              <a:rPr lang="en-US" sz="1600" baseline="-25000" dirty="0"/>
              <a:t>2</a:t>
            </a:r>
            <a:r>
              <a:rPr lang="en-US" sz="1600" dirty="0"/>
              <a:t> </a:t>
            </a:r>
            <a:r>
              <a:rPr lang="en-US" sz="1600" baseline="30000" dirty="0"/>
              <a:t>1-</a:t>
            </a:r>
            <a:r>
              <a:rPr lang="en-US" sz="1600" dirty="0"/>
              <a:t>] </a:t>
            </a:r>
            <a:r>
              <a:rPr lang="en-US" sz="1600" dirty="0" smtClean="0"/>
              <a:t>= </a:t>
            </a:r>
            <a:r>
              <a:rPr lang="en-US" sz="1600" dirty="0"/>
              <a:t>[ H</a:t>
            </a:r>
            <a:r>
              <a:rPr lang="en-US" sz="1600" baseline="30000" dirty="0"/>
              <a:t>+</a:t>
            </a:r>
            <a:r>
              <a:rPr lang="en-US" sz="1600" dirty="0"/>
              <a:t> ] &gt; [ OH</a:t>
            </a:r>
            <a:r>
              <a:rPr lang="en-US" sz="1600" baseline="30000" dirty="0"/>
              <a:t>-</a:t>
            </a:r>
            <a:r>
              <a:rPr lang="en-US" sz="1600" dirty="0"/>
              <a:t> </a:t>
            </a:r>
            <a:r>
              <a:rPr lang="en-US" sz="1600" dirty="0" smtClean="0"/>
              <a:t>]</a:t>
            </a:r>
          </a:p>
          <a:p>
            <a:pPr marL="228600" lvl="1" indent="0">
              <a:buNone/>
            </a:pPr>
            <a:r>
              <a:rPr lang="en-US" sz="1600" dirty="0"/>
              <a:t>	</a:t>
            </a:r>
            <a:r>
              <a:rPr lang="en-US" sz="1600" dirty="0" smtClean="0"/>
              <a:t>d. [</a:t>
            </a:r>
            <a:r>
              <a:rPr lang="en-US" sz="1600" dirty="0"/>
              <a:t>C</a:t>
            </a:r>
            <a:r>
              <a:rPr lang="en-US" sz="1600" baseline="-25000" dirty="0"/>
              <a:t>2</a:t>
            </a:r>
            <a:r>
              <a:rPr lang="en-US" sz="1600" dirty="0"/>
              <a:t>H</a:t>
            </a:r>
            <a:r>
              <a:rPr lang="en-US" sz="1600" baseline="-25000" dirty="0"/>
              <a:t>3</a:t>
            </a:r>
            <a:r>
              <a:rPr lang="en-US" sz="1600" dirty="0"/>
              <a:t>O</a:t>
            </a:r>
            <a:r>
              <a:rPr lang="en-US" sz="1600" baseline="-25000" dirty="0"/>
              <a:t>2</a:t>
            </a:r>
            <a:r>
              <a:rPr lang="en-US" sz="1600" dirty="0"/>
              <a:t> </a:t>
            </a:r>
            <a:r>
              <a:rPr lang="en-US" sz="1600" baseline="30000" dirty="0"/>
              <a:t>1-</a:t>
            </a:r>
            <a:r>
              <a:rPr lang="en-US" sz="1600" dirty="0"/>
              <a:t>] </a:t>
            </a:r>
            <a:r>
              <a:rPr lang="en-US" sz="1600" dirty="0" smtClean="0"/>
              <a:t>&gt; </a:t>
            </a:r>
            <a:r>
              <a:rPr lang="en-US" sz="1600" dirty="0"/>
              <a:t>[HC</a:t>
            </a:r>
            <a:r>
              <a:rPr lang="en-US" sz="1600" baseline="-25000" dirty="0"/>
              <a:t>2</a:t>
            </a:r>
            <a:r>
              <a:rPr lang="en-US" sz="1600" dirty="0"/>
              <a:t>H</a:t>
            </a:r>
            <a:r>
              <a:rPr lang="en-US" sz="1600" baseline="-25000" dirty="0"/>
              <a:t>3</a:t>
            </a:r>
            <a:r>
              <a:rPr lang="en-US" sz="1600" dirty="0"/>
              <a:t>O</a:t>
            </a:r>
            <a:r>
              <a:rPr lang="en-US" sz="1600" baseline="-25000" dirty="0"/>
              <a:t>2</a:t>
            </a:r>
            <a:r>
              <a:rPr lang="en-US" sz="1600" dirty="0"/>
              <a:t>] &gt;</a:t>
            </a:r>
            <a:r>
              <a:rPr lang="en-US" sz="1600" dirty="0" smtClean="0"/>
              <a:t> [ </a:t>
            </a:r>
            <a:r>
              <a:rPr lang="en-US" sz="1600" dirty="0"/>
              <a:t>OH</a:t>
            </a:r>
            <a:r>
              <a:rPr lang="en-US" sz="1600" baseline="30000" dirty="0"/>
              <a:t>-</a:t>
            </a:r>
            <a:r>
              <a:rPr lang="en-US" sz="1600" dirty="0"/>
              <a:t> </a:t>
            </a:r>
            <a:r>
              <a:rPr lang="en-US" sz="1600" dirty="0" smtClean="0"/>
              <a:t>] &gt; </a:t>
            </a:r>
            <a:r>
              <a:rPr lang="en-US" sz="1600" dirty="0"/>
              <a:t>[ H</a:t>
            </a:r>
            <a:r>
              <a:rPr lang="en-US" sz="1600" baseline="30000" dirty="0"/>
              <a:t>+</a:t>
            </a:r>
            <a:r>
              <a:rPr lang="en-US" sz="1600" dirty="0"/>
              <a:t> ] </a:t>
            </a:r>
          </a:p>
          <a:p>
            <a:pPr marL="228600" lvl="1" indent="0">
              <a:buNone/>
            </a:pPr>
            <a:endParaRPr lang="en-US" sz="1600" dirty="0"/>
          </a:p>
          <a:p>
            <a:pPr marL="228600" lvl="1" indent="0">
              <a:buNone/>
            </a:pPr>
            <a:r>
              <a:rPr lang="en-US" dirty="0" smtClean="0"/>
              <a:t>Option B is correct.</a:t>
            </a:r>
          </a:p>
          <a:p>
            <a:pPr marL="228600" lvl="1" indent="0">
              <a:buNone/>
            </a:pPr>
            <a:r>
              <a:rPr lang="en-US" dirty="0"/>
              <a:t>	</a:t>
            </a:r>
            <a:r>
              <a:rPr lang="en-US" dirty="0" smtClean="0"/>
              <a:t>At the half equivalence point, the concentrations of the weak acid and its conjugate base are equal because the OH</a:t>
            </a:r>
            <a:r>
              <a:rPr lang="en-US" baseline="30000" dirty="0" smtClean="0"/>
              <a:t>-</a:t>
            </a:r>
            <a:r>
              <a:rPr lang="en-US" dirty="0" smtClean="0"/>
              <a:t> ion has reacted with half of the original acetic acid.  The pH of the buffer is equal to the </a:t>
            </a:r>
            <a:r>
              <a:rPr lang="en-US" dirty="0" err="1" smtClean="0"/>
              <a:t>pKa</a:t>
            </a:r>
            <a:r>
              <a:rPr lang="en-US" dirty="0" smtClean="0"/>
              <a:t> at that point, so the [H+] is 10</a:t>
            </a:r>
            <a:r>
              <a:rPr lang="en-US" baseline="30000" dirty="0" smtClean="0"/>
              <a:t>-4.7</a:t>
            </a:r>
            <a:r>
              <a:rPr lang="en-US" dirty="0" smtClean="0"/>
              <a:t> which is far lower than the concentrations of the conjugates but far higher than the [OH-] which has a value of 10</a:t>
            </a:r>
            <a:r>
              <a:rPr lang="en-US" baseline="30000" dirty="0" smtClean="0"/>
              <a:t>-9.3</a:t>
            </a:r>
            <a:r>
              <a:rPr lang="en-US" dirty="0" smtClean="0"/>
              <a:t>.</a:t>
            </a:r>
          </a:p>
        </p:txBody>
      </p:sp>
      <p:sp>
        <p:nvSpPr>
          <p:cNvPr id="7" name="Title 6"/>
          <p:cNvSpPr>
            <a:spLocks noGrp="1"/>
          </p:cNvSpPr>
          <p:nvPr>
            <p:ph type="title"/>
          </p:nvPr>
        </p:nvSpPr>
        <p:spPr>
          <a:xfrm>
            <a:off x="498474" y="189998"/>
            <a:ext cx="7556313" cy="1116106"/>
          </a:xfrm>
        </p:spPr>
        <p:txBody>
          <a:bodyPr/>
          <a:lstStyle/>
          <a:p>
            <a:r>
              <a:rPr lang="en-US" dirty="0" smtClean="0"/>
              <a:t>Finding the Major Species</a:t>
            </a:r>
            <a:endParaRPr lang="en-US" dirty="0"/>
          </a:p>
        </p:txBody>
      </p:sp>
      <p:sp>
        <p:nvSpPr>
          <p:cNvPr id="10" name="TextBox 9"/>
          <p:cNvSpPr txBox="1"/>
          <p:nvPr/>
        </p:nvSpPr>
        <p:spPr>
          <a:xfrm>
            <a:off x="8097582" y="-32652"/>
            <a:ext cx="979575" cy="369332"/>
          </a:xfrm>
          <a:prstGeom prst="rect">
            <a:avLst/>
          </a:prstGeom>
          <a:noFill/>
        </p:spPr>
        <p:txBody>
          <a:bodyPr wrap="square" rtlCol="0">
            <a:spAutoFit/>
          </a:bodyPr>
          <a:lstStyle/>
          <a:p>
            <a:r>
              <a:rPr lang="en-US" dirty="0" smtClean="0">
                <a:hlinkClick r:id="rId2"/>
              </a:rPr>
              <a:t>Source</a:t>
            </a:r>
            <a:endParaRPr lang="en-US" dirty="0"/>
          </a:p>
        </p:txBody>
      </p:sp>
      <p:sp>
        <p:nvSpPr>
          <p:cNvPr id="11" name="TextBox 10"/>
          <p:cNvSpPr txBox="1"/>
          <p:nvPr/>
        </p:nvSpPr>
        <p:spPr>
          <a:xfrm>
            <a:off x="0" y="5899259"/>
            <a:ext cx="9144000" cy="1200329"/>
          </a:xfrm>
          <a:prstGeom prst="rect">
            <a:avLst/>
          </a:prstGeom>
          <a:noFill/>
        </p:spPr>
        <p:txBody>
          <a:bodyPr wrap="square" rtlCol="0">
            <a:spAutoFit/>
          </a:bodyPr>
          <a:lstStyle/>
          <a:p>
            <a:r>
              <a:rPr lang="en-US" dirty="0"/>
              <a:t>LO 6.19: The student can relate the predominant form of a chemical species involving a labile proton (i.e., protonated/deprotonated form of a weak acid) to the pH of a solution and the </a:t>
            </a:r>
            <a:r>
              <a:rPr lang="en-US" dirty="0" err="1"/>
              <a:t>pKa</a:t>
            </a:r>
            <a:r>
              <a:rPr lang="en-US" dirty="0"/>
              <a:t> associated with the labile proton. </a:t>
            </a:r>
            <a:r>
              <a:rPr lang="en-US" dirty="0" smtClean="0"/>
              <a:t>																</a:t>
            </a:r>
            <a:endParaRPr lang="en-US" dirty="0"/>
          </a:p>
        </p:txBody>
      </p:sp>
      <p:sp>
        <p:nvSpPr>
          <p:cNvPr id="12" name="TextBox 11"/>
          <p:cNvSpPr txBox="1"/>
          <p:nvPr/>
        </p:nvSpPr>
        <p:spPr>
          <a:xfrm>
            <a:off x="8157538" y="1816854"/>
            <a:ext cx="894959" cy="369332"/>
          </a:xfrm>
          <a:prstGeom prst="rect">
            <a:avLst/>
          </a:prstGeom>
          <a:noFill/>
        </p:spPr>
        <p:txBody>
          <a:bodyPr wrap="square" rtlCol="0">
            <a:spAutoFit/>
          </a:bodyPr>
          <a:lstStyle/>
          <a:p>
            <a:r>
              <a:rPr lang="en-US" dirty="0" smtClean="0">
                <a:hlinkClick r:id="rId3"/>
              </a:rPr>
              <a:t>Video</a:t>
            </a:r>
            <a:endParaRPr lang="en-US" dirty="0"/>
          </a:p>
        </p:txBody>
      </p:sp>
      <p:sp>
        <p:nvSpPr>
          <p:cNvPr id="14" name="Rounded Rectangle 13"/>
          <p:cNvSpPr/>
          <p:nvPr/>
        </p:nvSpPr>
        <p:spPr>
          <a:xfrm>
            <a:off x="238072" y="3920645"/>
            <a:ext cx="8077115" cy="1916556"/>
          </a:xfrm>
          <a:prstGeom prst="roundRect">
            <a:avLst/>
          </a:prstGeom>
        </p:spPr>
        <p:style>
          <a:lnRef idx="0">
            <a:schemeClr val="dk1"/>
          </a:lnRef>
          <a:fillRef idx="3">
            <a:schemeClr val="dk1"/>
          </a:fillRef>
          <a:effectRef idx="3">
            <a:schemeClr val="dk1"/>
          </a:effectRef>
          <a:fontRef idx="minor">
            <a:schemeClr val="lt1"/>
          </a:fontRef>
        </p:style>
        <p:txBody>
          <a:bodyPr rtlCol="0" anchor="ctr"/>
          <a:lstStyle/>
          <a:p>
            <a:pPr algn="ctr"/>
            <a:r>
              <a:rPr lang="en-US" dirty="0"/>
              <a:t>C</a:t>
            </a:r>
            <a:r>
              <a:rPr lang="en-US" dirty="0" smtClean="0"/>
              <a:t>lick reveals answer and explanation.</a:t>
            </a:r>
            <a:endParaRPr lang="en-US" dirty="0"/>
          </a:p>
        </p:txBody>
      </p:sp>
    </p:spTree>
    <p:extLst>
      <p:ext uri="{BB962C8B-B14F-4D97-AF65-F5344CB8AC3E}">
        <p14:creationId xmlns:p14="http://schemas.microsoft.com/office/powerpoint/2010/main" val="231441928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grpId="0" nodeType="clickEffect">
                                  <p:stCondLst>
                                    <p:cond delay="0"/>
                                  </p:stCondLst>
                                  <p:childTnLst>
                                    <p:animEffect transition="out" filter="circle(out)">
                                      <p:cBhvr>
                                        <p:cTn id="6" dur="2000"/>
                                        <p:tgtEl>
                                          <p:spTgt spid="14"/>
                                        </p:tgtEl>
                                      </p:cBhvr>
                                    </p:animEffect>
                                    <p:set>
                                      <p:cBhvr>
                                        <p:cTn id="7" dur="1" fill="hold">
                                          <p:stCondLst>
                                            <p:cond delay="19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91949" y="239078"/>
            <a:ext cx="7556313" cy="472019"/>
          </a:xfrm>
        </p:spPr>
        <p:txBody>
          <a:bodyPr/>
          <a:lstStyle/>
          <a:p>
            <a:r>
              <a:rPr lang="en-US" sz="2800" dirty="0" smtClean="0"/>
              <a:t>The </a:t>
            </a:r>
            <a:r>
              <a:rPr lang="en-US" sz="2800" smtClean="0"/>
              <a:t>Buffer Mechanism</a:t>
            </a:r>
            <a:endParaRPr lang="en-US" sz="2800" dirty="0"/>
          </a:p>
        </p:txBody>
      </p:sp>
      <p:sp>
        <p:nvSpPr>
          <p:cNvPr id="7" name="Text Placeholder 5"/>
          <p:cNvSpPr>
            <a:spLocks noGrp="1"/>
          </p:cNvSpPr>
          <p:nvPr/>
        </p:nvSpPr>
        <p:spPr>
          <a:xfrm>
            <a:off x="376638" y="1313123"/>
            <a:ext cx="7558960" cy="774700"/>
          </a:xfrm>
          <a:prstGeom prst="rect">
            <a:avLst/>
          </a:prstGeom>
        </p:spPr>
        <p:txBody>
          <a:bodyPr vert="horz" lIns="91440" tIns="45720" rIns="91440" bIns="45720" rtlCol="0" anchor="t" anchorCtr="0">
            <a:noAutofit/>
          </a:bodyPr>
          <a:lstStyle>
            <a:lvl1pPr marL="0" indent="0" algn="l" defTabSz="914400" rtl="0" eaLnBrk="1" latinLnBrk="0" hangingPunct="1">
              <a:spcBef>
                <a:spcPts val="2000"/>
              </a:spcBef>
              <a:buClr>
                <a:schemeClr val="accent1"/>
              </a:buClr>
              <a:buSzPct val="75000"/>
              <a:buFont typeface="Wingdings" pitchFamily="2" charset="2"/>
              <a:buNone/>
              <a:defRPr kumimoji="0" sz="2400" b="0" i="0" u="none" strike="noStrike" kern="1200" cap="none" spc="0" normalizeH="0" baseline="0">
                <a:ln>
                  <a:noFill/>
                </a:ln>
                <a:solidFill>
                  <a:schemeClr val="accent3"/>
                </a:solidFill>
                <a:effectLst/>
                <a:uLnTx/>
                <a:uFillTx/>
                <a:latin typeface="+mj-lt"/>
                <a:ea typeface="+mj-ea"/>
                <a:cs typeface="+mj-cs"/>
              </a:defRPr>
            </a:lvl1pPr>
            <a:lvl2pPr marL="457200" indent="0" algn="l" defTabSz="914400" rtl="0" eaLnBrk="1" latinLnBrk="0" hangingPunct="1">
              <a:spcBef>
                <a:spcPts val="600"/>
              </a:spcBef>
              <a:buClr>
                <a:schemeClr val="accent1">
                  <a:lumMod val="60000"/>
                  <a:lumOff val="40000"/>
                </a:schemeClr>
              </a:buClr>
              <a:buSzPct val="75000"/>
              <a:buFont typeface="Wingdings" pitchFamily="2" charset="2"/>
              <a:buNone/>
              <a:defRPr sz="1200" kern="1200">
                <a:solidFill>
                  <a:schemeClr val="tx1">
                    <a:lumMod val="65000"/>
                    <a:lumOff val="35000"/>
                  </a:schemeClr>
                </a:solidFill>
                <a:latin typeface="+mn-lt"/>
                <a:ea typeface="+mn-ea"/>
                <a:cs typeface="+mn-cs"/>
              </a:defRPr>
            </a:lvl2pPr>
            <a:lvl3pPr marL="914400" indent="0" algn="l" defTabSz="914400" rtl="0" eaLnBrk="1" latinLnBrk="0" hangingPunct="1">
              <a:spcBef>
                <a:spcPts val="600"/>
              </a:spcBef>
              <a:buClr>
                <a:schemeClr val="accent1"/>
              </a:buClr>
              <a:buSzPct val="75000"/>
              <a:buFont typeface="Wingdings" pitchFamily="2" charset="2"/>
              <a:buNone/>
              <a:defRPr sz="1000" kern="1200">
                <a:solidFill>
                  <a:schemeClr val="tx1">
                    <a:lumMod val="65000"/>
                    <a:lumOff val="35000"/>
                  </a:schemeClr>
                </a:solidFill>
                <a:latin typeface="+mn-lt"/>
                <a:ea typeface="+mn-ea"/>
                <a:cs typeface="+mn-cs"/>
              </a:defRPr>
            </a:lvl3pPr>
            <a:lvl4pPr marL="1371600" indent="0" algn="l" defTabSz="914400" rtl="0" eaLnBrk="1" latinLnBrk="0" hangingPunct="1">
              <a:spcBef>
                <a:spcPts val="600"/>
              </a:spcBef>
              <a:buClr>
                <a:schemeClr val="accent1">
                  <a:lumMod val="60000"/>
                  <a:lumOff val="40000"/>
                </a:schemeClr>
              </a:buClr>
              <a:buSzPct val="75000"/>
              <a:buFont typeface="Wingdings" pitchFamily="2" charset="2"/>
              <a:buNone/>
              <a:defRPr sz="900" kern="1200">
                <a:solidFill>
                  <a:schemeClr val="tx1">
                    <a:lumMod val="65000"/>
                    <a:lumOff val="35000"/>
                  </a:schemeClr>
                </a:solidFill>
                <a:latin typeface="+mn-lt"/>
                <a:ea typeface="+mn-ea"/>
                <a:cs typeface="+mn-cs"/>
              </a:defRPr>
            </a:lvl4pPr>
            <a:lvl5pPr marL="1828800" indent="0" algn="l" defTabSz="914400" rtl="0" eaLnBrk="1" latinLnBrk="0" hangingPunct="1">
              <a:spcBef>
                <a:spcPts val="600"/>
              </a:spcBef>
              <a:buClr>
                <a:schemeClr val="accent1"/>
              </a:buClr>
              <a:buSzPct val="75000"/>
              <a:buFont typeface="Wingdings" pitchFamily="2" charset="2"/>
              <a:buNone/>
              <a:defRPr sz="900" kern="1200">
                <a:solidFill>
                  <a:schemeClr val="tx1">
                    <a:lumMod val="65000"/>
                    <a:lumOff val="35000"/>
                  </a:schemeClr>
                </a:solidFill>
                <a:latin typeface="+mn-lt"/>
                <a:ea typeface="+mn-ea"/>
                <a:cs typeface="+mn-cs"/>
              </a:defRPr>
            </a:lvl5pPr>
            <a:lvl6pPr marL="22860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a:solidFill>
                  <a:schemeClr val="tx1">
                    <a:lumMod val="65000"/>
                    <a:lumOff val="35000"/>
                  </a:schemeClr>
                </a:solidFill>
                <a:latin typeface="+mn-lt"/>
                <a:ea typeface="+mn-ea"/>
                <a:cs typeface="+mn-cs"/>
              </a:defRPr>
            </a:lvl6pPr>
            <a:lvl7pPr marL="27432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7pPr>
            <a:lvl8pPr marL="32004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baseline="0">
                <a:solidFill>
                  <a:schemeClr val="tx1">
                    <a:lumMod val="65000"/>
                    <a:lumOff val="35000"/>
                  </a:schemeClr>
                </a:solidFill>
                <a:latin typeface="+mn-lt"/>
                <a:ea typeface="+mn-ea"/>
                <a:cs typeface="+mn-cs"/>
              </a:defRPr>
            </a:lvl8pPr>
            <a:lvl9pPr marL="36576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9pPr>
          </a:lstStyle>
          <a:p>
            <a:endParaRPr lang="en-US" dirty="0"/>
          </a:p>
        </p:txBody>
      </p:sp>
      <p:sp>
        <p:nvSpPr>
          <p:cNvPr id="8" name="TextBox 7"/>
          <p:cNvSpPr txBox="1"/>
          <p:nvPr/>
        </p:nvSpPr>
        <p:spPr>
          <a:xfrm>
            <a:off x="0" y="6023354"/>
            <a:ext cx="9144000" cy="646331"/>
          </a:xfrm>
          <a:prstGeom prst="rect">
            <a:avLst/>
          </a:prstGeom>
          <a:noFill/>
        </p:spPr>
        <p:txBody>
          <a:bodyPr wrap="square" rtlCol="0">
            <a:spAutoFit/>
          </a:bodyPr>
          <a:lstStyle/>
          <a:p>
            <a:r>
              <a:rPr lang="en-US" dirty="0" smtClean="0"/>
              <a:t>LO 6.20: </a:t>
            </a:r>
            <a:r>
              <a:rPr lang="en-US" dirty="0"/>
              <a:t>The student can identify a solution as being a buffer solution and explain the </a:t>
            </a:r>
            <a:r>
              <a:rPr lang="en-US" dirty="0" smtClean="0"/>
              <a:t>buffer mechanism </a:t>
            </a:r>
            <a:r>
              <a:rPr lang="en-US" dirty="0"/>
              <a:t>in terms of the reactions that would occur on addition of </a:t>
            </a:r>
            <a:r>
              <a:rPr lang="en-US" dirty="0" smtClean="0"/>
              <a:t>acid/base</a:t>
            </a:r>
            <a:r>
              <a:rPr lang="en-US" dirty="0"/>
              <a:t>.</a:t>
            </a:r>
            <a:r>
              <a:rPr lang="en-US" dirty="0" smtClean="0"/>
              <a:t> 																	</a:t>
            </a:r>
            <a:endParaRPr lang="en-US" dirty="0"/>
          </a:p>
        </p:txBody>
      </p:sp>
      <p:sp>
        <p:nvSpPr>
          <p:cNvPr id="9" name="TextBox 8"/>
          <p:cNvSpPr txBox="1"/>
          <p:nvPr/>
        </p:nvSpPr>
        <p:spPr>
          <a:xfrm>
            <a:off x="8048262" y="-57310"/>
            <a:ext cx="979575" cy="369332"/>
          </a:xfrm>
          <a:prstGeom prst="rect">
            <a:avLst/>
          </a:prstGeom>
          <a:noFill/>
        </p:spPr>
        <p:txBody>
          <a:bodyPr wrap="square" rtlCol="0">
            <a:spAutoFit/>
          </a:bodyPr>
          <a:lstStyle/>
          <a:p>
            <a:r>
              <a:rPr lang="en-US" dirty="0" smtClean="0">
                <a:hlinkClick r:id="rId2"/>
              </a:rPr>
              <a:t>Source</a:t>
            </a:r>
            <a:endParaRPr lang="en-US" dirty="0"/>
          </a:p>
        </p:txBody>
      </p:sp>
      <p:sp>
        <p:nvSpPr>
          <p:cNvPr id="11" name="TextBox 10"/>
          <p:cNvSpPr txBox="1"/>
          <p:nvPr/>
        </p:nvSpPr>
        <p:spPr>
          <a:xfrm>
            <a:off x="8083558" y="2162066"/>
            <a:ext cx="891583" cy="369332"/>
          </a:xfrm>
          <a:prstGeom prst="rect">
            <a:avLst/>
          </a:prstGeom>
          <a:solidFill>
            <a:schemeClr val="bg1"/>
          </a:solidFill>
        </p:spPr>
        <p:txBody>
          <a:bodyPr wrap="square" rtlCol="0">
            <a:spAutoFit/>
          </a:bodyPr>
          <a:lstStyle/>
          <a:p>
            <a:r>
              <a:rPr lang="en-US" dirty="0" smtClean="0">
                <a:hlinkClick r:id="rId3"/>
              </a:rPr>
              <a:t>Video</a:t>
            </a:r>
            <a:endParaRPr lang="en-US" dirty="0"/>
          </a:p>
        </p:txBody>
      </p:sp>
      <p:sp>
        <p:nvSpPr>
          <p:cNvPr id="20" name="Rectangle 19"/>
          <p:cNvSpPr/>
          <p:nvPr/>
        </p:nvSpPr>
        <p:spPr>
          <a:xfrm>
            <a:off x="4452849" y="2896447"/>
            <a:ext cx="3798015" cy="1646605"/>
          </a:xfrm>
          <a:prstGeom prst="rect">
            <a:avLst/>
          </a:prstGeom>
        </p:spPr>
        <p:txBody>
          <a:bodyPr wrap="square">
            <a:spAutoFit/>
          </a:bodyPr>
          <a:lstStyle/>
          <a:p>
            <a:r>
              <a:rPr lang="en-US" sz="1600" dirty="0"/>
              <a:t>If </a:t>
            </a:r>
            <a:r>
              <a:rPr lang="en-US" sz="1600" dirty="0" smtClean="0"/>
              <a:t>a strong base is </a:t>
            </a:r>
            <a:r>
              <a:rPr lang="en-US" sz="1600" dirty="0"/>
              <a:t>added to the HF/F</a:t>
            </a:r>
            <a:r>
              <a:rPr lang="en-US" sz="1600" baseline="30000" dirty="0"/>
              <a:t>-</a:t>
            </a:r>
            <a:r>
              <a:rPr lang="en-US" sz="1600" dirty="0"/>
              <a:t> buffer, then the </a:t>
            </a:r>
            <a:r>
              <a:rPr lang="en-US" sz="1600" dirty="0" smtClean="0"/>
              <a:t>added base will react completely with the available acid, HF.  </a:t>
            </a:r>
            <a:r>
              <a:rPr lang="en-US" sz="1600" dirty="0"/>
              <a:t>This results in a nearly unchanged [H</a:t>
            </a:r>
            <a:r>
              <a:rPr lang="en-US" sz="1600" baseline="-25000" dirty="0"/>
              <a:t>3</a:t>
            </a:r>
            <a:r>
              <a:rPr lang="en-US" sz="1600" dirty="0"/>
              <a:t>O</a:t>
            </a:r>
            <a:r>
              <a:rPr lang="en-US" sz="1600" baseline="30000" dirty="0"/>
              <a:t>+</a:t>
            </a:r>
            <a:r>
              <a:rPr lang="en-US" sz="1600" dirty="0"/>
              <a:t>] and a nearly unchanged </a:t>
            </a:r>
            <a:r>
              <a:rPr lang="en-US" sz="1600" dirty="0" err="1"/>
              <a:t>pH</a:t>
            </a:r>
            <a:r>
              <a:rPr lang="en-US" sz="1600" dirty="0" err="1" smtClean="0"/>
              <a:t>.</a:t>
            </a:r>
            <a:endParaRPr lang="en-US" sz="1600" dirty="0" smtClean="0"/>
          </a:p>
          <a:p>
            <a:pPr algn="ctr">
              <a:spcBef>
                <a:spcPts val="600"/>
              </a:spcBef>
            </a:pPr>
            <a:r>
              <a:rPr lang="en-US" sz="1600" i="1" dirty="0" smtClean="0"/>
              <a:t>HF</a:t>
            </a:r>
            <a:r>
              <a:rPr lang="en-US" sz="1600" i="1" baseline="-25000" dirty="0" smtClean="0"/>
              <a:t>(</a:t>
            </a:r>
            <a:r>
              <a:rPr lang="en-US" sz="1600" i="1" baseline="-25000" dirty="0" err="1" smtClean="0"/>
              <a:t>aq</a:t>
            </a:r>
            <a:r>
              <a:rPr lang="en-US" sz="1600" i="1" baseline="-25000" dirty="0" smtClean="0"/>
              <a:t>)</a:t>
            </a:r>
            <a:r>
              <a:rPr lang="en-US" sz="1600" i="1" dirty="0" smtClean="0"/>
              <a:t> + OH</a:t>
            </a:r>
            <a:r>
              <a:rPr lang="en-US" sz="1600" i="1" baseline="30000" dirty="0" smtClean="0"/>
              <a:t>-</a:t>
            </a:r>
            <a:r>
              <a:rPr lang="en-US" sz="1600" i="1" baseline="-25000" dirty="0" smtClean="0"/>
              <a:t>(</a:t>
            </a:r>
            <a:r>
              <a:rPr lang="en-US" sz="1600" i="1" baseline="-25000" dirty="0" err="1" smtClean="0"/>
              <a:t>aq</a:t>
            </a:r>
            <a:r>
              <a:rPr lang="en-US" sz="1600" i="1" baseline="-25000" dirty="0" smtClean="0"/>
              <a:t>)</a:t>
            </a:r>
            <a:r>
              <a:rPr lang="en-US" sz="1600" i="1" dirty="0" smtClean="0"/>
              <a:t> </a:t>
            </a:r>
            <a:r>
              <a:rPr lang="en-US" sz="1600" i="1" dirty="0" smtClean="0">
                <a:sym typeface="Wingdings" panose="05000000000000000000" pitchFamily="2" charset="2"/>
              </a:rPr>
              <a:t> F</a:t>
            </a:r>
            <a:r>
              <a:rPr lang="en-US" sz="1600" i="1" baseline="30000" dirty="0" smtClean="0">
                <a:sym typeface="Wingdings" panose="05000000000000000000" pitchFamily="2" charset="2"/>
              </a:rPr>
              <a:t>-</a:t>
            </a:r>
            <a:r>
              <a:rPr lang="en-US" sz="1600" i="1" baseline="-25000" dirty="0" smtClean="0">
                <a:sym typeface="Wingdings" panose="05000000000000000000" pitchFamily="2" charset="2"/>
              </a:rPr>
              <a:t>(</a:t>
            </a:r>
            <a:r>
              <a:rPr lang="en-US" sz="1600" i="1" baseline="-25000" dirty="0" err="1" smtClean="0">
                <a:sym typeface="Wingdings" panose="05000000000000000000" pitchFamily="2" charset="2"/>
              </a:rPr>
              <a:t>aq</a:t>
            </a:r>
            <a:r>
              <a:rPr lang="en-US" sz="1600" i="1" baseline="-25000" dirty="0" smtClean="0">
                <a:sym typeface="Wingdings" panose="05000000000000000000" pitchFamily="2" charset="2"/>
              </a:rPr>
              <a:t>)</a:t>
            </a:r>
            <a:r>
              <a:rPr lang="en-US" sz="1600" i="1" dirty="0" smtClean="0">
                <a:sym typeface="Wingdings" panose="05000000000000000000" pitchFamily="2" charset="2"/>
              </a:rPr>
              <a:t> + H</a:t>
            </a:r>
            <a:r>
              <a:rPr lang="en-US" sz="1600" i="1" baseline="-25000" dirty="0" smtClean="0">
                <a:sym typeface="Wingdings" panose="05000000000000000000" pitchFamily="2" charset="2"/>
              </a:rPr>
              <a:t>2</a:t>
            </a:r>
            <a:r>
              <a:rPr lang="en-US" sz="1600" i="1" dirty="0" smtClean="0">
                <a:sym typeface="Wingdings" panose="05000000000000000000" pitchFamily="2" charset="2"/>
              </a:rPr>
              <a:t>O</a:t>
            </a:r>
            <a:r>
              <a:rPr lang="en-US" sz="1600" i="1" baseline="-25000" dirty="0" smtClean="0">
                <a:sym typeface="Wingdings" panose="05000000000000000000" pitchFamily="2" charset="2"/>
              </a:rPr>
              <a:t>(l)</a:t>
            </a:r>
            <a:endParaRPr lang="en-US" sz="1600" i="1" dirty="0"/>
          </a:p>
        </p:txBody>
      </p:sp>
      <p:sp>
        <p:nvSpPr>
          <p:cNvPr id="2" name="Content Placeholder 1"/>
          <p:cNvSpPr>
            <a:spLocks noGrp="1"/>
          </p:cNvSpPr>
          <p:nvPr>
            <p:ph sz="half" idx="1"/>
          </p:nvPr>
        </p:nvSpPr>
        <p:spPr>
          <a:xfrm>
            <a:off x="160638" y="751932"/>
            <a:ext cx="7887624" cy="2216218"/>
          </a:xfrm>
        </p:spPr>
        <p:txBody>
          <a:bodyPr>
            <a:normAutofit fontScale="92500"/>
          </a:bodyPr>
          <a:lstStyle/>
          <a:p>
            <a:pPr marL="0" indent="0">
              <a:spcBef>
                <a:spcPts val="0"/>
              </a:spcBef>
              <a:spcAft>
                <a:spcPts val="600"/>
              </a:spcAft>
              <a:buNone/>
            </a:pPr>
            <a:r>
              <a:rPr lang="en-US" sz="1700" dirty="0"/>
              <a:t>A buffer is able to resist pH change because the two components (conjugate acid and conjugate base) are both present in appreciable amounts at equilibrium and are able to neutralize small amounts of other acids and bases (in the form of H</a:t>
            </a:r>
            <a:r>
              <a:rPr lang="en-US" sz="1700" baseline="-25000" dirty="0"/>
              <a:t>3</a:t>
            </a:r>
            <a:r>
              <a:rPr lang="en-US" sz="1700" dirty="0"/>
              <a:t>O</a:t>
            </a:r>
            <a:r>
              <a:rPr lang="en-US" sz="1700" baseline="30000" dirty="0"/>
              <a:t>+</a:t>
            </a:r>
            <a:r>
              <a:rPr lang="en-US" sz="1700" dirty="0"/>
              <a:t> and OH</a:t>
            </a:r>
            <a:r>
              <a:rPr lang="en-US" sz="1700" baseline="30000" dirty="0"/>
              <a:t>-</a:t>
            </a:r>
            <a:r>
              <a:rPr lang="en-US" sz="1700" dirty="0"/>
              <a:t>) when </a:t>
            </a:r>
            <a:r>
              <a:rPr lang="en-US" sz="1700" dirty="0" smtClean="0"/>
              <a:t>they </a:t>
            </a:r>
            <a:r>
              <a:rPr lang="en-US" sz="1700" dirty="0"/>
              <a:t>are added to the solution.  Take, for example, a fluoride buffer made from hydrofluoric acid and </a:t>
            </a:r>
            <a:r>
              <a:rPr lang="en-US" sz="1700" dirty="0" err="1"/>
              <a:t>NaF</a:t>
            </a:r>
            <a:r>
              <a:rPr lang="en-US" sz="1700" dirty="0" smtClean="0"/>
              <a:t>.   A </a:t>
            </a:r>
            <a:r>
              <a:rPr lang="en-US" sz="1700" dirty="0"/>
              <a:t>model fluoride buffer would contain equimolar concentrations of HF and </a:t>
            </a:r>
            <a:r>
              <a:rPr lang="en-US" sz="1700" dirty="0" err="1"/>
              <a:t>NaF</a:t>
            </a:r>
            <a:r>
              <a:rPr lang="en-US" sz="1700" dirty="0"/>
              <a:t>.  Since they are a weak acid and a weak base, respectively, the amount of hydrolysis is minimal and both buffer species are present at, effectively, their initial supplied concentrations.</a:t>
            </a:r>
          </a:p>
          <a:p>
            <a:pPr marL="0" indent="0">
              <a:buNone/>
            </a:pPr>
            <a:endParaRPr lang="en-US" sz="1600" dirty="0"/>
          </a:p>
          <a:p>
            <a:pPr marL="0" indent="0">
              <a:buNone/>
            </a:pPr>
            <a:endParaRPr lang="en-US" sz="1600" dirty="0"/>
          </a:p>
        </p:txBody>
      </p:sp>
      <p:sp>
        <p:nvSpPr>
          <p:cNvPr id="13" name="TextBox 12"/>
          <p:cNvSpPr txBox="1"/>
          <p:nvPr/>
        </p:nvSpPr>
        <p:spPr>
          <a:xfrm>
            <a:off x="160638" y="2960930"/>
            <a:ext cx="3943812" cy="1646605"/>
          </a:xfrm>
          <a:prstGeom prst="rect">
            <a:avLst/>
          </a:prstGeom>
          <a:noFill/>
        </p:spPr>
        <p:txBody>
          <a:bodyPr wrap="square" rtlCol="0">
            <a:spAutoFit/>
          </a:bodyPr>
          <a:lstStyle/>
          <a:p>
            <a:r>
              <a:rPr lang="en-US" sz="1600" dirty="0" smtClean="0"/>
              <a:t>If a strong acid is added to the HF/F</a:t>
            </a:r>
            <a:r>
              <a:rPr lang="en-US" sz="1600" baseline="30000" dirty="0" smtClean="0"/>
              <a:t>-</a:t>
            </a:r>
            <a:r>
              <a:rPr lang="en-US" sz="1600" dirty="0" smtClean="0"/>
              <a:t> buffer, then the the added acid will react completely with the available base, F</a:t>
            </a:r>
            <a:r>
              <a:rPr lang="en-US" sz="1600" baseline="30000" dirty="0" smtClean="0"/>
              <a:t>-</a:t>
            </a:r>
            <a:r>
              <a:rPr lang="en-US" sz="1600" dirty="0" smtClean="0"/>
              <a:t>.  This results in a nearly unchanged [H</a:t>
            </a:r>
            <a:r>
              <a:rPr lang="en-US" sz="1600" baseline="-25000" dirty="0" smtClean="0"/>
              <a:t>3</a:t>
            </a:r>
            <a:r>
              <a:rPr lang="en-US" sz="1600" dirty="0" smtClean="0"/>
              <a:t>O</a:t>
            </a:r>
            <a:r>
              <a:rPr lang="en-US" sz="1600" baseline="30000" dirty="0" smtClean="0"/>
              <a:t>+</a:t>
            </a:r>
            <a:r>
              <a:rPr lang="en-US" sz="1600" dirty="0" smtClean="0"/>
              <a:t>] and a nearly unchanged </a:t>
            </a:r>
            <a:r>
              <a:rPr lang="en-US" sz="1600" dirty="0" err="1" smtClean="0"/>
              <a:t>pH.</a:t>
            </a:r>
            <a:endParaRPr lang="en-US" sz="1600" dirty="0" smtClean="0"/>
          </a:p>
          <a:p>
            <a:pPr algn="ctr">
              <a:spcBef>
                <a:spcPts val="600"/>
              </a:spcBef>
            </a:pPr>
            <a:r>
              <a:rPr lang="en-US" sz="1600" i="1" dirty="0"/>
              <a:t>H</a:t>
            </a:r>
            <a:r>
              <a:rPr lang="en-US" sz="1600" i="1" baseline="-25000" dirty="0"/>
              <a:t>3</a:t>
            </a:r>
            <a:r>
              <a:rPr lang="en-US" sz="1600" i="1" dirty="0"/>
              <a:t>O</a:t>
            </a:r>
            <a:r>
              <a:rPr lang="en-US" sz="1600" i="1" baseline="30000" dirty="0" smtClean="0"/>
              <a:t>+</a:t>
            </a:r>
            <a:r>
              <a:rPr lang="en-US" sz="1600" i="1" baseline="-25000" dirty="0" smtClean="0"/>
              <a:t>(</a:t>
            </a:r>
            <a:r>
              <a:rPr lang="en-US" sz="1600" i="1" baseline="-25000" dirty="0" err="1" smtClean="0"/>
              <a:t>aq</a:t>
            </a:r>
            <a:r>
              <a:rPr lang="en-US" sz="1600" i="1" baseline="-25000" dirty="0" smtClean="0"/>
              <a:t>)</a:t>
            </a:r>
            <a:r>
              <a:rPr lang="en-US" sz="1600" i="1" dirty="0" smtClean="0"/>
              <a:t> + F</a:t>
            </a:r>
            <a:r>
              <a:rPr lang="en-US" sz="1600" i="1" baseline="30000" dirty="0" smtClean="0"/>
              <a:t>-</a:t>
            </a:r>
            <a:r>
              <a:rPr lang="en-US" sz="1600" i="1" baseline="-25000" dirty="0" smtClean="0"/>
              <a:t>(</a:t>
            </a:r>
            <a:r>
              <a:rPr lang="en-US" sz="1600" i="1" baseline="-25000" dirty="0" err="1" smtClean="0"/>
              <a:t>aq</a:t>
            </a:r>
            <a:r>
              <a:rPr lang="en-US" sz="1600" i="1" baseline="-25000" dirty="0" smtClean="0"/>
              <a:t>)</a:t>
            </a:r>
            <a:r>
              <a:rPr lang="en-US" sz="1600" i="1" dirty="0" smtClean="0"/>
              <a:t> </a:t>
            </a:r>
            <a:r>
              <a:rPr lang="en-US" sz="1600" i="1" dirty="0" smtClean="0">
                <a:sym typeface="Wingdings" panose="05000000000000000000" pitchFamily="2" charset="2"/>
              </a:rPr>
              <a:t> HF</a:t>
            </a:r>
            <a:r>
              <a:rPr lang="en-US" sz="1600" i="1" baseline="-25000" dirty="0" smtClean="0">
                <a:sym typeface="Wingdings" panose="05000000000000000000" pitchFamily="2" charset="2"/>
              </a:rPr>
              <a:t>(</a:t>
            </a:r>
            <a:r>
              <a:rPr lang="en-US" sz="1600" i="1" baseline="-25000" dirty="0" err="1" smtClean="0">
                <a:sym typeface="Wingdings" panose="05000000000000000000" pitchFamily="2" charset="2"/>
              </a:rPr>
              <a:t>aq</a:t>
            </a:r>
            <a:r>
              <a:rPr lang="en-US" sz="1600" i="1" baseline="-25000" dirty="0" smtClean="0">
                <a:sym typeface="Wingdings" panose="05000000000000000000" pitchFamily="2" charset="2"/>
              </a:rPr>
              <a:t>)</a:t>
            </a:r>
            <a:r>
              <a:rPr lang="en-US" sz="1600" i="1" dirty="0" smtClean="0">
                <a:sym typeface="Wingdings" panose="05000000000000000000" pitchFamily="2" charset="2"/>
              </a:rPr>
              <a:t> + H</a:t>
            </a:r>
            <a:r>
              <a:rPr lang="en-US" sz="1600" i="1" baseline="-25000" dirty="0" smtClean="0">
                <a:sym typeface="Wingdings" panose="05000000000000000000" pitchFamily="2" charset="2"/>
              </a:rPr>
              <a:t>2</a:t>
            </a:r>
            <a:r>
              <a:rPr lang="en-US" sz="1600" i="1" dirty="0" smtClean="0">
                <a:sym typeface="Wingdings" panose="05000000000000000000" pitchFamily="2" charset="2"/>
              </a:rPr>
              <a:t>O</a:t>
            </a:r>
            <a:r>
              <a:rPr lang="en-US" sz="1600" i="1" baseline="-25000" dirty="0" smtClean="0">
                <a:sym typeface="Wingdings" panose="05000000000000000000" pitchFamily="2" charset="2"/>
              </a:rPr>
              <a:t>(l)</a:t>
            </a:r>
            <a:endParaRPr lang="en-US" sz="1600" i="1" dirty="0"/>
          </a:p>
        </p:txBody>
      </p:sp>
      <p:sp>
        <p:nvSpPr>
          <p:cNvPr id="3" name="TextBox 2"/>
          <p:cNvSpPr txBox="1"/>
          <p:nvPr/>
        </p:nvSpPr>
        <p:spPr>
          <a:xfrm>
            <a:off x="276447" y="4945666"/>
            <a:ext cx="8133905" cy="907941"/>
          </a:xfrm>
          <a:prstGeom prst="rect">
            <a:avLst/>
          </a:prstGeom>
          <a:noFill/>
        </p:spPr>
        <p:txBody>
          <a:bodyPr wrap="square" rtlCol="0">
            <a:spAutoFit/>
          </a:bodyPr>
          <a:lstStyle/>
          <a:p>
            <a:r>
              <a:rPr lang="en-US" sz="1600" dirty="0" smtClean="0"/>
              <a:t>The slight shift in pH after challenge is governed by the hydrolysis equilibrium of HF, based on the new HF and F</a:t>
            </a:r>
            <a:r>
              <a:rPr lang="en-US" sz="1600" baseline="30000" dirty="0" smtClean="0"/>
              <a:t>-</a:t>
            </a:r>
            <a:r>
              <a:rPr lang="en-US" sz="1600" dirty="0" smtClean="0"/>
              <a:t> concentrations: </a:t>
            </a:r>
          </a:p>
          <a:p>
            <a:pPr algn="ctr">
              <a:spcBef>
                <a:spcPts val="600"/>
              </a:spcBef>
            </a:pPr>
            <a:r>
              <a:rPr lang="en-US" sz="1600" i="1" dirty="0" smtClean="0"/>
              <a:t>HF</a:t>
            </a:r>
            <a:r>
              <a:rPr lang="en-US" sz="1600" i="1" baseline="-25000" dirty="0" smtClean="0"/>
              <a:t>(</a:t>
            </a:r>
            <a:r>
              <a:rPr lang="en-US" sz="1600" i="1" baseline="-25000" dirty="0" err="1" smtClean="0"/>
              <a:t>aq</a:t>
            </a:r>
            <a:r>
              <a:rPr lang="en-US" sz="1600" i="1" baseline="-25000" dirty="0"/>
              <a:t>)</a:t>
            </a:r>
            <a:r>
              <a:rPr lang="en-US" sz="1600" i="1" dirty="0"/>
              <a:t> + H</a:t>
            </a:r>
            <a:r>
              <a:rPr lang="en-US" sz="1600" i="1" baseline="-25000" dirty="0"/>
              <a:t>2</a:t>
            </a:r>
            <a:r>
              <a:rPr lang="en-US" sz="1600" i="1" dirty="0"/>
              <a:t>O</a:t>
            </a:r>
            <a:r>
              <a:rPr lang="en-US" sz="1600" i="1" baseline="-25000" dirty="0"/>
              <a:t>(l)</a:t>
            </a:r>
            <a:r>
              <a:rPr lang="en-US" sz="1600" i="1" dirty="0"/>
              <a:t> ⇌ F</a:t>
            </a:r>
            <a:r>
              <a:rPr lang="en-US" sz="1600" i="1" baseline="30000" dirty="0"/>
              <a:t>−</a:t>
            </a:r>
            <a:r>
              <a:rPr lang="en-US" sz="1600" i="1" baseline="-25000" dirty="0"/>
              <a:t>(</a:t>
            </a:r>
            <a:r>
              <a:rPr lang="en-US" sz="1600" i="1" baseline="-25000" dirty="0" err="1"/>
              <a:t>aq</a:t>
            </a:r>
            <a:r>
              <a:rPr lang="en-US" sz="1600" i="1" baseline="-25000" dirty="0"/>
              <a:t>)</a:t>
            </a:r>
            <a:r>
              <a:rPr lang="en-US" sz="1600" i="1" dirty="0"/>
              <a:t> + H</a:t>
            </a:r>
            <a:r>
              <a:rPr lang="en-US" sz="1600" i="1" baseline="-25000" dirty="0"/>
              <a:t>3</a:t>
            </a:r>
            <a:r>
              <a:rPr lang="en-US" sz="1600" i="1" dirty="0"/>
              <a:t>O</a:t>
            </a:r>
            <a:r>
              <a:rPr lang="en-US" sz="1600" i="1" baseline="30000" dirty="0"/>
              <a:t>+</a:t>
            </a:r>
            <a:r>
              <a:rPr lang="en-US" sz="1600" i="1" baseline="-25000" dirty="0"/>
              <a:t>(</a:t>
            </a:r>
            <a:r>
              <a:rPr lang="en-US" sz="1600" i="1" baseline="-25000" dirty="0" err="1"/>
              <a:t>aq</a:t>
            </a:r>
            <a:r>
              <a:rPr lang="en-US" sz="1600" i="1" baseline="-25000" dirty="0"/>
              <a:t>)</a:t>
            </a:r>
            <a:r>
              <a:rPr lang="en-US" sz="1600" i="1" dirty="0"/>
              <a:t> </a:t>
            </a:r>
            <a:endParaRPr lang="en-US" sz="1600" dirty="0"/>
          </a:p>
        </p:txBody>
      </p:sp>
    </p:spTree>
    <p:extLst>
      <p:ext uri="{BB962C8B-B14F-4D97-AF65-F5344CB8AC3E}">
        <p14:creationId xmlns:p14="http://schemas.microsoft.com/office/powerpoint/2010/main" val="1829317453"/>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98474" y="189998"/>
            <a:ext cx="7556313" cy="1116106"/>
          </a:xfrm>
        </p:spPr>
        <p:txBody>
          <a:bodyPr/>
          <a:lstStyle/>
          <a:p>
            <a:r>
              <a:rPr lang="en-US" dirty="0" err="1" smtClean="0"/>
              <a:t>K</a:t>
            </a:r>
            <a:r>
              <a:rPr lang="en-US" baseline="-25000" dirty="0" err="1" smtClean="0"/>
              <a:t>sp</a:t>
            </a:r>
            <a:r>
              <a:rPr lang="en-US" dirty="0" smtClean="0"/>
              <a:t> and Solubility Calculations</a:t>
            </a:r>
            <a:endParaRPr lang="en-US" dirty="0"/>
          </a:p>
        </p:txBody>
      </p:sp>
      <p:sp>
        <p:nvSpPr>
          <p:cNvPr id="10" name="TextBox 9"/>
          <p:cNvSpPr txBox="1"/>
          <p:nvPr/>
        </p:nvSpPr>
        <p:spPr>
          <a:xfrm>
            <a:off x="8097582" y="-32652"/>
            <a:ext cx="979575" cy="369332"/>
          </a:xfrm>
          <a:prstGeom prst="rect">
            <a:avLst/>
          </a:prstGeom>
          <a:noFill/>
        </p:spPr>
        <p:txBody>
          <a:bodyPr wrap="square" rtlCol="0">
            <a:spAutoFit/>
          </a:bodyPr>
          <a:lstStyle/>
          <a:p>
            <a:r>
              <a:rPr lang="en-US" dirty="0" smtClean="0">
                <a:hlinkClick r:id="rId2"/>
              </a:rPr>
              <a:t>Source</a:t>
            </a:r>
            <a:endParaRPr lang="en-US" dirty="0"/>
          </a:p>
        </p:txBody>
      </p:sp>
      <p:sp>
        <p:nvSpPr>
          <p:cNvPr id="11" name="TextBox 10"/>
          <p:cNvSpPr txBox="1"/>
          <p:nvPr/>
        </p:nvSpPr>
        <p:spPr>
          <a:xfrm>
            <a:off x="0" y="6257605"/>
            <a:ext cx="9144000" cy="923330"/>
          </a:xfrm>
          <a:prstGeom prst="rect">
            <a:avLst/>
          </a:prstGeom>
          <a:noFill/>
        </p:spPr>
        <p:txBody>
          <a:bodyPr wrap="square" rtlCol="0">
            <a:spAutoFit/>
          </a:bodyPr>
          <a:lstStyle/>
          <a:p>
            <a:r>
              <a:rPr lang="en-US" dirty="0" smtClean="0"/>
              <a:t>LO 6.21: </a:t>
            </a:r>
            <a:r>
              <a:rPr lang="en-US" dirty="0"/>
              <a:t>The student can predict the solubility of a salt, or rank the solubility of salts,</a:t>
            </a:r>
          </a:p>
          <a:p>
            <a:r>
              <a:rPr lang="en-US" dirty="0"/>
              <a:t>given the relevant </a:t>
            </a:r>
            <a:r>
              <a:rPr lang="en-US" dirty="0" err="1"/>
              <a:t>K</a:t>
            </a:r>
            <a:r>
              <a:rPr lang="en-US" baseline="-25000" dirty="0" err="1"/>
              <a:t>sp</a:t>
            </a:r>
            <a:r>
              <a:rPr lang="en-US" dirty="0"/>
              <a:t> values.</a:t>
            </a:r>
            <a:r>
              <a:rPr lang="en-US" dirty="0" smtClean="0"/>
              <a:t> 																	</a:t>
            </a:r>
            <a:endParaRPr lang="en-US" dirty="0"/>
          </a:p>
        </p:txBody>
      </p:sp>
      <p:sp>
        <p:nvSpPr>
          <p:cNvPr id="12" name="TextBox 11"/>
          <p:cNvSpPr txBox="1"/>
          <p:nvPr/>
        </p:nvSpPr>
        <p:spPr>
          <a:xfrm>
            <a:off x="8157538" y="1816854"/>
            <a:ext cx="894959" cy="369332"/>
          </a:xfrm>
          <a:prstGeom prst="rect">
            <a:avLst/>
          </a:prstGeom>
          <a:noFill/>
        </p:spPr>
        <p:txBody>
          <a:bodyPr wrap="square" rtlCol="0">
            <a:spAutoFit/>
          </a:bodyPr>
          <a:lstStyle/>
          <a:p>
            <a:r>
              <a:rPr lang="en-US" dirty="0" smtClean="0">
                <a:hlinkClick r:id="rId3"/>
              </a:rPr>
              <a:t>Video</a:t>
            </a:r>
            <a:endParaRPr lang="en-US" dirty="0"/>
          </a:p>
        </p:txBody>
      </p:sp>
      <p:sp>
        <p:nvSpPr>
          <p:cNvPr id="2" name="TextBox 1"/>
          <p:cNvSpPr txBox="1"/>
          <p:nvPr/>
        </p:nvSpPr>
        <p:spPr>
          <a:xfrm>
            <a:off x="455679" y="1306104"/>
            <a:ext cx="7599107" cy="4801314"/>
          </a:xfrm>
          <a:prstGeom prst="rect">
            <a:avLst/>
          </a:prstGeom>
          <a:noFill/>
        </p:spPr>
        <p:txBody>
          <a:bodyPr wrap="square" rtlCol="0">
            <a:spAutoFit/>
          </a:bodyPr>
          <a:lstStyle/>
          <a:p>
            <a:r>
              <a:rPr lang="en-US" b="1" dirty="0"/>
              <a:t>Question:</a:t>
            </a:r>
          </a:p>
          <a:p>
            <a:r>
              <a:rPr lang="en-US" dirty="0"/>
              <a:t>What is the maximum number of moles of </a:t>
            </a:r>
            <a:r>
              <a:rPr lang="en-US" dirty="0" err="1"/>
              <a:t>AgBr</a:t>
            </a:r>
            <a:r>
              <a:rPr lang="en-US" dirty="0"/>
              <a:t> that will fully dissolve in 1.0 L of water, if the </a:t>
            </a:r>
            <a:r>
              <a:rPr lang="en-US" dirty="0" err="1"/>
              <a:t>Ksp</a:t>
            </a:r>
            <a:r>
              <a:rPr lang="en-US" dirty="0"/>
              <a:t> value of silver bromide is 4.0 x 10</a:t>
            </a:r>
            <a:r>
              <a:rPr lang="en-US" baseline="30000" dirty="0"/>
              <a:t>-12</a:t>
            </a:r>
            <a:r>
              <a:rPr lang="en-US" dirty="0"/>
              <a:t>?</a:t>
            </a:r>
          </a:p>
          <a:p>
            <a:r>
              <a:rPr lang="en-US" dirty="0"/>
              <a:t> </a:t>
            </a:r>
          </a:p>
          <a:p>
            <a:pPr lvl="0"/>
            <a:r>
              <a:rPr lang="en-US" dirty="0"/>
              <a:t>4.0 x 10</a:t>
            </a:r>
            <a:r>
              <a:rPr lang="en-US" baseline="30000" dirty="0"/>
              <a:t>-12		</a:t>
            </a:r>
            <a:r>
              <a:rPr lang="en-US" dirty="0"/>
              <a:t>b. 2.0 x 10</a:t>
            </a:r>
            <a:r>
              <a:rPr lang="en-US" baseline="30000" dirty="0"/>
              <a:t>-12</a:t>
            </a:r>
            <a:r>
              <a:rPr lang="en-US" dirty="0"/>
              <a:t>		c.  4.0 x 10</a:t>
            </a:r>
            <a:r>
              <a:rPr lang="en-US" baseline="30000" dirty="0"/>
              <a:t>-6</a:t>
            </a:r>
            <a:r>
              <a:rPr lang="en-US" dirty="0"/>
              <a:t>		d. 2.0 x 10</a:t>
            </a:r>
            <a:r>
              <a:rPr lang="en-US" baseline="30000" dirty="0"/>
              <a:t>-6</a:t>
            </a:r>
            <a:endParaRPr lang="en-US" dirty="0"/>
          </a:p>
          <a:p>
            <a:r>
              <a:rPr lang="en-US" dirty="0"/>
              <a:t> </a:t>
            </a:r>
          </a:p>
          <a:p>
            <a:r>
              <a:rPr lang="en-US" dirty="0"/>
              <a:t> </a:t>
            </a:r>
          </a:p>
          <a:p>
            <a:r>
              <a:rPr lang="en-US" dirty="0"/>
              <a:t> </a:t>
            </a:r>
            <a:endParaRPr lang="en-US" dirty="0" smtClean="0"/>
          </a:p>
          <a:p>
            <a:endParaRPr lang="en-US" dirty="0"/>
          </a:p>
          <a:p>
            <a:r>
              <a:rPr lang="en-US" dirty="0"/>
              <a:t> </a:t>
            </a:r>
          </a:p>
          <a:p>
            <a:r>
              <a:rPr lang="en-US" b="1" dirty="0"/>
              <a:t>Answer:</a:t>
            </a:r>
          </a:p>
          <a:p>
            <a:r>
              <a:rPr lang="en-US" dirty="0"/>
              <a:t>The correct answer is “d”  2.0 x 10</a:t>
            </a:r>
            <a:r>
              <a:rPr lang="en-US" baseline="30000" dirty="0"/>
              <a:t>-6</a:t>
            </a:r>
            <a:r>
              <a:rPr lang="en-US" dirty="0"/>
              <a:t>  .  To determine the solubility of </a:t>
            </a:r>
            <a:r>
              <a:rPr lang="en-US" dirty="0" err="1"/>
              <a:t>AgBr</a:t>
            </a:r>
            <a:r>
              <a:rPr lang="en-US" dirty="0"/>
              <a:t> we need to determine the maximum concentrations of Ag+ and Br- that will equal the equilibrium constant.  The </a:t>
            </a:r>
            <a:r>
              <a:rPr lang="en-US" dirty="0" err="1"/>
              <a:t>Ksp</a:t>
            </a:r>
            <a:r>
              <a:rPr lang="en-US" dirty="0"/>
              <a:t> equation is </a:t>
            </a:r>
          </a:p>
          <a:p>
            <a:r>
              <a:rPr lang="en-US" dirty="0" err="1"/>
              <a:t>Ksp</a:t>
            </a:r>
            <a:r>
              <a:rPr lang="en-US" dirty="0"/>
              <a:t> = [Ag+][Br-] with [Ag+] = [Br-] = X, so to solve for X we need to take the square root of  4.0 x 10</a:t>
            </a:r>
            <a:r>
              <a:rPr lang="en-US" baseline="30000" dirty="0"/>
              <a:t>-12</a:t>
            </a:r>
            <a:r>
              <a:rPr lang="en-US" dirty="0"/>
              <a:t> </a:t>
            </a:r>
          </a:p>
          <a:p>
            <a:endParaRPr lang="en-US" dirty="0"/>
          </a:p>
        </p:txBody>
      </p:sp>
      <p:sp>
        <p:nvSpPr>
          <p:cNvPr id="14" name="Rounded Rectangle 13"/>
          <p:cNvSpPr/>
          <p:nvPr/>
        </p:nvSpPr>
        <p:spPr>
          <a:xfrm>
            <a:off x="324078" y="3997061"/>
            <a:ext cx="7730709" cy="2192001"/>
          </a:xfrm>
          <a:prstGeom prst="roundRect">
            <a:avLst/>
          </a:prstGeom>
        </p:spPr>
        <p:style>
          <a:lnRef idx="0">
            <a:schemeClr val="dk1"/>
          </a:lnRef>
          <a:fillRef idx="3">
            <a:schemeClr val="dk1"/>
          </a:fillRef>
          <a:effectRef idx="3">
            <a:schemeClr val="dk1"/>
          </a:effectRef>
          <a:fontRef idx="minor">
            <a:schemeClr val="lt1"/>
          </a:fontRef>
        </p:style>
        <p:txBody>
          <a:bodyPr rtlCol="0" anchor="ctr"/>
          <a:lstStyle/>
          <a:p>
            <a:pPr algn="ctr"/>
            <a:r>
              <a:rPr lang="en-US" dirty="0"/>
              <a:t>C</a:t>
            </a:r>
            <a:r>
              <a:rPr lang="en-US" dirty="0" smtClean="0"/>
              <a:t>lick reveals answer and explanation.</a:t>
            </a:r>
            <a:endParaRPr lang="en-US" dirty="0"/>
          </a:p>
        </p:txBody>
      </p:sp>
    </p:spTree>
    <p:extLst>
      <p:ext uri="{BB962C8B-B14F-4D97-AF65-F5344CB8AC3E}">
        <p14:creationId xmlns:p14="http://schemas.microsoft.com/office/powerpoint/2010/main" val="375233821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grpId="0" nodeType="clickEffect">
                                  <p:stCondLst>
                                    <p:cond delay="0"/>
                                  </p:stCondLst>
                                  <p:childTnLst>
                                    <p:animEffect transition="out" filter="circle(out)">
                                      <p:cBhvr>
                                        <p:cTn id="6" dur="2000"/>
                                        <p:tgtEl>
                                          <p:spTgt spid="14"/>
                                        </p:tgtEl>
                                      </p:cBhvr>
                                    </p:animEffect>
                                    <p:set>
                                      <p:cBhvr>
                                        <p:cTn id="7" dur="1" fill="hold">
                                          <p:stCondLst>
                                            <p:cond delay="19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5723" y="863272"/>
            <a:ext cx="6661813" cy="5394333"/>
          </a:xfrm>
          <a:prstGeom prst="rect">
            <a:avLst/>
          </a:prstGeom>
        </p:spPr>
      </p:pic>
      <p:sp>
        <p:nvSpPr>
          <p:cNvPr id="7" name="Title 6"/>
          <p:cNvSpPr>
            <a:spLocks noGrp="1"/>
          </p:cNvSpPr>
          <p:nvPr>
            <p:ph type="title"/>
          </p:nvPr>
        </p:nvSpPr>
        <p:spPr>
          <a:xfrm>
            <a:off x="498474" y="189998"/>
            <a:ext cx="7556313" cy="1116106"/>
          </a:xfrm>
        </p:spPr>
        <p:txBody>
          <a:bodyPr/>
          <a:lstStyle/>
          <a:p>
            <a:r>
              <a:rPr lang="en-US" dirty="0" smtClean="0"/>
              <a:t>Find a </a:t>
            </a:r>
            <a:r>
              <a:rPr lang="en-US" dirty="0" err="1" smtClean="0"/>
              <a:t>K</a:t>
            </a:r>
            <a:r>
              <a:rPr lang="en-US" baseline="-25000" dirty="0" err="1" smtClean="0"/>
              <a:t>sp</a:t>
            </a:r>
            <a:r>
              <a:rPr lang="en-US" dirty="0" smtClean="0"/>
              <a:t> from solubility data</a:t>
            </a:r>
            <a:endParaRPr lang="en-US" dirty="0"/>
          </a:p>
        </p:txBody>
      </p:sp>
      <p:sp>
        <p:nvSpPr>
          <p:cNvPr id="10" name="TextBox 9"/>
          <p:cNvSpPr txBox="1"/>
          <p:nvPr/>
        </p:nvSpPr>
        <p:spPr>
          <a:xfrm>
            <a:off x="8097582" y="-32652"/>
            <a:ext cx="979575" cy="369332"/>
          </a:xfrm>
          <a:prstGeom prst="rect">
            <a:avLst/>
          </a:prstGeom>
          <a:noFill/>
        </p:spPr>
        <p:txBody>
          <a:bodyPr wrap="square" rtlCol="0">
            <a:spAutoFit/>
          </a:bodyPr>
          <a:lstStyle/>
          <a:p>
            <a:r>
              <a:rPr lang="en-US" dirty="0" smtClean="0">
                <a:hlinkClick r:id="rId3"/>
              </a:rPr>
              <a:t>Source</a:t>
            </a:r>
            <a:endParaRPr lang="en-US" dirty="0"/>
          </a:p>
        </p:txBody>
      </p:sp>
      <p:sp>
        <p:nvSpPr>
          <p:cNvPr id="11" name="TextBox 10"/>
          <p:cNvSpPr txBox="1"/>
          <p:nvPr/>
        </p:nvSpPr>
        <p:spPr>
          <a:xfrm>
            <a:off x="0" y="6257605"/>
            <a:ext cx="9144000" cy="923330"/>
          </a:xfrm>
          <a:prstGeom prst="rect">
            <a:avLst/>
          </a:prstGeom>
          <a:noFill/>
        </p:spPr>
        <p:txBody>
          <a:bodyPr wrap="square" rtlCol="0">
            <a:spAutoFit/>
          </a:bodyPr>
          <a:lstStyle/>
          <a:p>
            <a:r>
              <a:rPr lang="en-US" dirty="0"/>
              <a:t>LO 6.22: The student can interpret data regarding solubility of salts to determine, or</a:t>
            </a:r>
          </a:p>
          <a:p>
            <a:r>
              <a:rPr lang="en-US" dirty="0"/>
              <a:t>rank, the relevant </a:t>
            </a:r>
            <a:r>
              <a:rPr lang="en-US" dirty="0" err="1"/>
              <a:t>Ksp</a:t>
            </a:r>
            <a:r>
              <a:rPr lang="en-US" dirty="0"/>
              <a:t> values. </a:t>
            </a:r>
            <a:r>
              <a:rPr lang="en-US" dirty="0" smtClean="0"/>
              <a:t>																	</a:t>
            </a:r>
            <a:endParaRPr lang="en-US" dirty="0"/>
          </a:p>
        </p:txBody>
      </p:sp>
      <p:sp>
        <p:nvSpPr>
          <p:cNvPr id="12" name="TextBox 11"/>
          <p:cNvSpPr txBox="1"/>
          <p:nvPr/>
        </p:nvSpPr>
        <p:spPr>
          <a:xfrm>
            <a:off x="8157538" y="1816854"/>
            <a:ext cx="894959" cy="369332"/>
          </a:xfrm>
          <a:prstGeom prst="rect">
            <a:avLst/>
          </a:prstGeom>
          <a:noFill/>
        </p:spPr>
        <p:txBody>
          <a:bodyPr wrap="square" rtlCol="0">
            <a:spAutoFit/>
          </a:bodyPr>
          <a:lstStyle/>
          <a:p>
            <a:r>
              <a:rPr lang="en-US" dirty="0" smtClean="0">
                <a:hlinkClick r:id="rId4"/>
              </a:rPr>
              <a:t>Video</a:t>
            </a:r>
            <a:endParaRPr lang="en-US" dirty="0"/>
          </a:p>
        </p:txBody>
      </p:sp>
      <p:sp>
        <p:nvSpPr>
          <p:cNvPr id="14" name="Rounded Rectangle 13"/>
          <p:cNvSpPr/>
          <p:nvPr/>
        </p:nvSpPr>
        <p:spPr>
          <a:xfrm>
            <a:off x="218592" y="4065604"/>
            <a:ext cx="7730709" cy="2192001"/>
          </a:xfrm>
          <a:prstGeom prst="roundRect">
            <a:avLst/>
          </a:prstGeom>
        </p:spPr>
        <p:style>
          <a:lnRef idx="0">
            <a:schemeClr val="dk1"/>
          </a:lnRef>
          <a:fillRef idx="3">
            <a:schemeClr val="dk1"/>
          </a:fillRef>
          <a:effectRef idx="3">
            <a:schemeClr val="dk1"/>
          </a:effectRef>
          <a:fontRef idx="minor">
            <a:schemeClr val="lt1"/>
          </a:fontRef>
        </p:style>
        <p:txBody>
          <a:bodyPr rtlCol="0" anchor="ctr"/>
          <a:lstStyle/>
          <a:p>
            <a:pPr algn="ctr"/>
            <a:r>
              <a:rPr lang="en-US" dirty="0"/>
              <a:t>C</a:t>
            </a:r>
            <a:r>
              <a:rPr lang="en-US" dirty="0" smtClean="0"/>
              <a:t>lick reveals answer and explanation.</a:t>
            </a:r>
            <a:endParaRPr lang="en-US" dirty="0"/>
          </a:p>
        </p:txBody>
      </p:sp>
    </p:spTree>
    <p:extLst>
      <p:ext uri="{BB962C8B-B14F-4D97-AF65-F5344CB8AC3E}">
        <p14:creationId xmlns:p14="http://schemas.microsoft.com/office/powerpoint/2010/main" val="43571835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grpId="0" nodeType="clickEffect">
                                  <p:stCondLst>
                                    <p:cond delay="0"/>
                                  </p:stCondLst>
                                  <p:childTnLst>
                                    <p:animEffect transition="out" filter="circle(out)">
                                      <p:cBhvr>
                                        <p:cTn id="6" dur="2000"/>
                                        <p:tgtEl>
                                          <p:spTgt spid="14"/>
                                        </p:tgtEl>
                                      </p:cBhvr>
                                    </p:animEffect>
                                    <p:set>
                                      <p:cBhvr>
                                        <p:cTn id="7" dur="1" fill="hold">
                                          <p:stCondLst>
                                            <p:cond delay="19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98474" y="201439"/>
            <a:ext cx="7556313" cy="663534"/>
          </a:xfrm>
        </p:spPr>
        <p:txBody>
          <a:bodyPr/>
          <a:lstStyle/>
          <a:p>
            <a:r>
              <a:rPr lang="en-US" dirty="0" smtClean="0"/>
              <a:t>Common Ion Effect</a:t>
            </a:r>
            <a:endParaRPr lang="en-US" dirty="0"/>
          </a:p>
        </p:txBody>
      </p:sp>
      <p:sp>
        <p:nvSpPr>
          <p:cNvPr id="10" name="TextBox 9"/>
          <p:cNvSpPr txBox="1"/>
          <p:nvPr/>
        </p:nvSpPr>
        <p:spPr>
          <a:xfrm>
            <a:off x="8097582" y="-32652"/>
            <a:ext cx="979575" cy="369332"/>
          </a:xfrm>
          <a:prstGeom prst="rect">
            <a:avLst/>
          </a:prstGeom>
          <a:noFill/>
        </p:spPr>
        <p:txBody>
          <a:bodyPr wrap="square" rtlCol="0">
            <a:spAutoFit/>
          </a:bodyPr>
          <a:lstStyle/>
          <a:p>
            <a:r>
              <a:rPr lang="en-US" dirty="0" smtClean="0">
                <a:hlinkClick r:id="rId2"/>
              </a:rPr>
              <a:t>Source</a:t>
            </a:r>
            <a:endParaRPr lang="en-US" dirty="0"/>
          </a:p>
        </p:txBody>
      </p:sp>
      <p:sp>
        <p:nvSpPr>
          <p:cNvPr id="11" name="TextBox 10"/>
          <p:cNvSpPr txBox="1"/>
          <p:nvPr/>
        </p:nvSpPr>
        <p:spPr>
          <a:xfrm>
            <a:off x="0" y="6220618"/>
            <a:ext cx="9144000" cy="923330"/>
          </a:xfrm>
          <a:prstGeom prst="rect">
            <a:avLst/>
          </a:prstGeom>
          <a:noFill/>
        </p:spPr>
        <p:txBody>
          <a:bodyPr wrap="square" rtlCol="0">
            <a:spAutoFit/>
          </a:bodyPr>
          <a:lstStyle/>
          <a:p>
            <a:r>
              <a:rPr lang="en-US" dirty="0" smtClean="0"/>
              <a:t>LO 6.23: </a:t>
            </a:r>
            <a:r>
              <a:rPr lang="en-US" dirty="0"/>
              <a:t>The student can interpret data regarding the relative solubility of salts in terms </a:t>
            </a:r>
            <a:r>
              <a:rPr lang="en-US" dirty="0" smtClean="0"/>
              <a:t>of factors </a:t>
            </a:r>
            <a:r>
              <a:rPr lang="en-US" dirty="0"/>
              <a:t>(common ions, pH) that influence the solubility.</a:t>
            </a:r>
            <a:r>
              <a:rPr lang="en-US" dirty="0" smtClean="0"/>
              <a:t> 																	</a:t>
            </a:r>
            <a:endParaRPr lang="en-US" dirty="0"/>
          </a:p>
        </p:txBody>
      </p:sp>
      <p:sp>
        <p:nvSpPr>
          <p:cNvPr id="12" name="TextBox 11"/>
          <p:cNvSpPr txBox="1"/>
          <p:nvPr/>
        </p:nvSpPr>
        <p:spPr>
          <a:xfrm>
            <a:off x="8106199" y="1774606"/>
            <a:ext cx="894959" cy="369332"/>
          </a:xfrm>
          <a:prstGeom prst="rect">
            <a:avLst/>
          </a:prstGeom>
          <a:noFill/>
        </p:spPr>
        <p:txBody>
          <a:bodyPr wrap="square" rtlCol="0">
            <a:spAutoFit/>
          </a:bodyPr>
          <a:lstStyle/>
          <a:p>
            <a:r>
              <a:rPr lang="en-US" dirty="0" smtClean="0">
                <a:hlinkClick r:id="rId3"/>
              </a:rPr>
              <a:t>Video</a:t>
            </a:r>
            <a:endParaRPr lang="en-US" dirty="0"/>
          </a:p>
        </p:txBody>
      </p:sp>
      <p:sp>
        <p:nvSpPr>
          <p:cNvPr id="3" name="TextBox 2"/>
          <p:cNvSpPr txBox="1"/>
          <p:nvPr/>
        </p:nvSpPr>
        <p:spPr>
          <a:xfrm>
            <a:off x="287499" y="759332"/>
            <a:ext cx="7767287" cy="3262432"/>
          </a:xfrm>
          <a:prstGeom prst="rect">
            <a:avLst/>
          </a:prstGeom>
          <a:noFill/>
        </p:spPr>
        <p:txBody>
          <a:bodyPr wrap="square" rtlCol="0">
            <a:spAutoFit/>
          </a:bodyPr>
          <a:lstStyle/>
          <a:p>
            <a:r>
              <a:rPr lang="en-US" sz="1600" dirty="0"/>
              <a:t>The solubility of a sparingly soluble hydroxide can be greatly increased by the addition of an acid.  For example, the hydroxide salt Mg(OH)</a:t>
            </a:r>
            <a:r>
              <a:rPr lang="en-US" sz="1600" baseline="-25000" dirty="0"/>
              <a:t>2</a:t>
            </a:r>
            <a:r>
              <a:rPr lang="en-US" sz="1600" dirty="0"/>
              <a:t> is relatively insoluble in water:</a:t>
            </a:r>
          </a:p>
          <a:p>
            <a:pPr algn="ctr">
              <a:spcBef>
                <a:spcPts val="600"/>
              </a:spcBef>
              <a:spcAft>
                <a:spcPts val="600"/>
              </a:spcAft>
            </a:pPr>
            <a:r>
              <a:rPr lang="en-US" sz="1600" dirty="0"/>
              <a:t>Mg(OH)</a:t>
            </a:r>
            <a:r>
              <a:rPr lang="en-US" sz="1600" baseline="-25000" dirty="0"/>
              <a:t>2(s)</a:t>
            </a:r>
            <a:r>
              <a:rPr lang="en-US" sz="1600" dirty="0"/>
              <a:t> ⇌ Mg</a:t>
            </a:r>
            <a:r>
              <a:rPr lang="en-US" sz="1600" baseline="30000" dirty="0"/>
              <a:t>2+</a:t>
            </a:r>
            <a:r>
              <a:rPr lang="en-US" sz="1600" baseline="-25000" dirty="0"/>
              <a:t>(</a:t>
            </a:r>
            <a:r>
              <a:rPr lang="en-US" sz="1600" baseline="-25000" dirty="0" err="1"/>
              <a:t>aq</a:t>
            </a:r>
            <a:r>
              <a:rPr lang="en-US" sz="1600" baseline="-25000" dirty="0"/>
              <a:t>)</a:t>
            </a:r>
            <a:r>
              <a:rPr lang="en-US" sz="1600" dirty="0"/>
              <a:t> + 2OH</a:t>
            </a:r>
            <a:r>
              <a:rPr lang="en-US" sz="1600" baseline="30000" dirty="0"/>
              <a:t>−</a:t>
            </a:r>
            <a:r>
              <a:rPr lang="en-US" sz="1600" baseline="-25000" dirty="0"/>
              <a:t>(</a:t>
            </a:r>
            <a:r>
              <a:rPr lang="en-US" sz="1600" baseline="-25000" dirty="0" err="1"/>
              <a:t>aq</a:t>
            </a:r>
            <a:r>
              <a:rPr lang="en-US" sz="1600" baseline="-25000" dirty="0"/>
              <a:t>)</a:t>
            </a:r>
            <a:r>
              <a:rPr lang="en-US" sz="1600" dirty="0"/>
              <a:t>		With  </a:t>
            </a:r>
            <a:r>
              <a:rPr lang="en-US" sz="1600" dirty="0" err="1"/>
              <a:t>Ksp</a:t>
            </a:r>
            <a:r>
              <a:rPr lang="en-US" sz="1600" dirty="0"/>
              <a:t>=5.61×10</a:t>
            </a:r>
            <a:r>
              <a:rPr lang="en-US" sz="1600" baseline="30000" dirty="0"/>
              <a:t>−12</a:t>
            </a:r>
            <a:endParaRPr lang="en-US" sz="1600" dirty="0"/>
          </a:p>
          <a:p>
            <a:r>
              <a:rPr lang="en-US" sz="1600" dirty="0"/>
              <a:t>When acid is added to a saturated solution that contains excess solid Mg(OH)</a:t>
            </a:r>
            <a:r>
              <a:rPr lang="en-US" sz="1600" baseline="-25000" dirty="0"/>
              <a:t>2</a:t>
            </a:r>
            <a:r>
              <a:rPr lang="en-US" sz="1600" dirty="0"/>
              <a:t>, the following reaction occurs, removing OH− from solution:</a:t>
            </a:r>
          </a:p>
          <a:p>
            <a:pPr algn="ctr">
              <a:spcBef>
                <a:spcPts val="600"/>
              </a:spcBef>
              <a:spcAft>
                <a:spcPts val="600"/>
              </a:spcAft>
            </a:pPr>
            <a:r>
              <a:rPr lang="en-US" sz="1600" dirty="0"/>
              <a:t>H</a:t>
            </a:r>
            <a:r>
              <a:rPr lang="en-US" sz="1600" baseline="30000" dirty="0"/>
              <a:t>+</a:t>
            </a:r>
            <a:r>
              <a:rPr lang="en-US" sz="1600" baseline="-25000" dirty="0"/>
              <a:t>(</a:t>
            </a:r>
            <a:r>
              <a:rPr lang="en-US" sz="1600" baseline="-25000" dirty="0" err="1"/>
              <a:t>aq</a:t>
            </a:r>
            <a:r>
              <a:rPr lang="en-US" sz="1600" baseline="-25000" dirty="0"/>
              <a:t>)</a:t>
            </a:r>
            <a:r>
              <a:rPr lang="en-US" sz="1600" dirty="0"/>
              <a:t> + OH</a:t>
            </a:r>
            <a:r>
              <a:rPr lang="en-US" sz="1600" baseline="30000" dirty="0"/>
              <a:t>−</a:t>
            </a:r>
            <a:r>
              <a:rPr lang="en-US" sz="1600" baseline="-25000" dirty="0"/>
              <a:t>(</a:t>
            </a:r>
            <a:r>
              <a:rPr lang="en-US" sz="1600" baseline="-25000" dirty="0" err="1"/>
              <a:t>aq</a:t>
            </a:r>
            <a:r>
              <a:rPr lang="en-US" sz="1600" baseline="-25000" dirty="0"/>
              <a:t>)</a:t>
            </a:r>
            <a:r>
              <a:rPr lang="en-US" sz="1600" dirty="0"/>
              <a:t>→H</a:t>
            </a:r>
            <a:r>
              <a:rPr lang="en-US" sz="1600" baseline="-25000" dirty="0"/>
              <a:t>2</a:t>
            </a:r>
            <a:r>
              <a:rPr lang="en-US" sz="1600" dirty="0"/>
              <a:t>O</a:t>
            </a:r>
            <a:r>
              <a:rPr lang="en-US" sz="1600" baseline="-25000" dirty="0"/>
              <a:t>(l)</a:t>
            </a:r>
            <a:endParaRPr lang="en-US" sz="1600" dirty="0"/>
          </a:p>
          <a:p>
            <a:r>
              <a:rPr lang="en-US" sz="1600" dirty="0"/>
              <a:t>The overall equation for the reaction of Mg(OH)</a:t>
            </a:r>
            <a:r>
              <a:rPr lang="en-US" sz="1600" baseline="-25000" dirty="0"/>
              <a:t>2</a:t>
            </a:r>
            <a:r>
              <a:rPr lang="en-US" sz="1600" dirty="0"/>
              <a:t> with acid is thus</a:t>
            </a:r>
          </a:p>
          <a:p>
            <a:pPr algn="ctr">
              <a:spcBef>
                <a:spcPts val="600"/>
              </a:spcBef>
              <a:spcAft>
                <a:spcPts val="600"/>
              </a:spcAft>
            </a:pPr>
            <a:r>
              <a:rPr lang="en-US" sz="1600" dirty="0"/>
              <a:t>Mg(OH)</a:t>
            </a:r>
            <a:r>
              <a:rPr lang="en-US" sz="1600" baseline="-25000" dirty="0"/>
              <a:t>2(s)</a:t>
            </a:r>
            <a:r>
              <a:rPr lang="en-US" sz="1600" dirty="0"/>
              <a:t> + 2H</a:t>
            </a:r>
            <a:r>
              <a:rPr lang="en-US" sz="1600" baseline="30000" dirty="0"/>
              <a:t>+</a:t>
            </a:r>
            <a:r>
              <a:rPr lang="en-US" sz="1600" baseline="-25000" dirty="0"/>
              <a:t>(</a:t>
            </a:r>
            <a:r>
              <a:rPr lang="en-US" sz="1600" baseline="-25000" dirty="0" err="1"/>
              <a:t>aq</a:t>
            </a:r>
            <a:r>
              <a:rPr lang="en-US" sz="1600" baseline="-25000" dirty="0"/>
              <a:t>)</a:t>
            </a:r>
            <a:r>
              <a:rPr lang="en-US" sz="1600" dirty="0"/>
              <a:t> ⇌ Mg</a:t>
            </a:r>
            <a:r>
              <a:rPr lang="en-US" sz="1600" baseline="30000" dirty="0"/>
              <a:t>2+</a:t>
            </a:r>
            <a:r>
              <a:rPr lang="en-US" sz="1600" baseline="-25000" dirty="0"/>
              <a:t>(</a:t>
            </a:r>
            <a:r>
              <a:rPr lang="en-US" sz="1600" baseline="-25000" dirty="0" err="1"/>
              <a:t>aq</a:t>
            </a:r>
            <a:r>
              <a:rPr lang="en-US" sz="1600" baseline="-25000" dirty="0"/>
              <a:t>)</a:t>
            </a:r>
            <a:r>
              <a:rPr lang="en-US" sz="1600" dirty="0"/>
              <a:t> + 2H</a:t>
            </a:r>
            <a:r>
              <a:rPr lang="en-US" sz="1600" baseline="-25000" dirty="0"/>
              <a:t>2</a:t>
            </a:r>
            <a:r>
              <a:rPr lang="en-US" sz="1600" dirty="0"/>
              <a:t>O</a:t>
            </a:r>
            <a:r>
              <a:rPr lang="en-US" sz="1600" baseline="-25000" dirty="0"/>
              <a:t>(l</a:t>
            </a:r>
            <a:r>
              <a:rPr lang="en-US" sz="1600" dirty="0"/>
              <a:t>)		</a:t>
            </a:r>
            <a:r>
              <a:rPr lang="en-US" sz="1600" i="1" dirty="0"/>
              <a:t>(18.7.7)</a:t>
            </a:r>
            <a:endParaRPr lang="en-US" sz="1600" dirty="0"/>
          </a:p>
          <a:p>
            <a:r>
              <a:rPr lang="en-US" sz="1600" dirty="0"/>
              <a:t>As more acid is added to a suspension of Mg(OH)</a:t>
            </a:r>
            <a:r>
              <a:rPr lang="en-US" sz="1600" baseline="-25000" dirty="0"/>
              <a:t>2</a:t>
            </a:r>
            <a:r>
              <a:rPr lang="en-US" sz="1600" dirty="0"/>
              <a:t>, the equilibrium shown in Equation </a:t>
            </a:r>
            <a:r>
              <a:rPr lang="en-US" sz="1600" dirty="0">
                <a:hlinkClick r:id="rId4"/>
              </a:rPr>
              <a:t>18.7.7</a:t>
            </a:r>
            <a:r>
              <a:rPr lang="en-US" sz="1600" dirty="0"/>
              <a:t> is driven to the right, so more Mg(OH)</a:t>
            </a:r>
            <a:r>
              <a:rPr lang="en-US" sz="1600" baseline="-25000" dirty="0"/>
              <a:t>2</a:t>
            </a:r>
            <a:r>
              <a:rPr lang="en-US" sz="1600" dirty="0"/>
              <a:t> dissolves</a:t>
            </a:r>
            <a:r>
              <a:rPr lang="en-US" sz="1600" dirty="0" smtClean="0"/>
              <a:t>.</a:t>
            </a:r>
            <a:endParaRPr lang="en-US" sz="1600" dirty="0"/>
          </a:p>
        </p:txBody>
      </p:sp>
      <p:sp>
        <p:nvSpPr>
          <p:cNvPr id="6" name="TextBox 5"/>
          <p:cNvSpPr txBox="1"/>
          <p:nvPr/>
        </p:nvSpPr>
        <p:spPr>
          <a:xfrm>
            <a:off x="287499" y="4521026"/>
            <a:ext cx="8522869" cy="1477328"/>
          </a:xfrm>
          <a:prstGeom prst="rect">
            <a:avLst/>
          </a:prstGeom>
          <a:noFill/>
        </p:spPr>
        <p:txBody>
          <a:bodyPr wrap="square" rtlCol="0">
            <a:spAutoFit/>
          </a:bodyPr>
          <a:lstStyle/>
          <a:p>
            <a:r>
              <a:rPr lang="en-US" dirty="0" smtClean="0"/>
              <a:t>In contrast, the solubility of a sparingly soluble salt may be decreased greatly by the addition of a common ion.  For example, if MgCl</a:t>
            </a:r>
            <a:r>
              <a:rPr lang="en-US" baseline="-25000" dirty="0" smtClean="0"/>
              <a:t>2</a:t>
            </a:r>
            <a:r>
              <a:rPr lang="en-US" dirty="0" smtClean="0"/>
              <a:t> is added to a saturated Mg(OH)</a:t>
            </a:r>
            <a:r>
              <a:rPr lang="en-US" baseline="-25000" dirty="0" smtClean="0"/>
              <a:t>2</a:t>
            </a:r>
            <a:r>
              <a:rPr lang="en-US" dirty="0" smtClean="0"/>
              <a:t> solution, additional Mg(OH)</a:t>
            </a:r>
            <a:r>
              <a:rPr lang="en-US" baseline="-25000" dirty="0" smtClean="0"/>
              <a:t>2</a:t>
            </a:r>
            <a:r>
              <a:rPr lang="en-US" dirty="0" smtClean="0"/>
              <a:t> will precipitate out.  The additional Mg</a:t>
            </a:r>
            <a:r>
              <a:rPr lang="en-US" baseline="30000" dirty="0" smtClean="0"/>
              <a:t>2+ </a:t>
            </a:r>
            <a:r>
              <a:rPr lang="en-US" dirty="0" smtClean="0"/>
              <a:t>ions will shift the original equilibrium to the left, </a:t>
            </a:r>
            <a:r>
              <a:rPr lang="en-US" smtClean="0"/>
              <a:t>thus reducing the solubility of the magnesium hydroxide.</a:t>
            </a:r>
            <a:endParaRPr lang="en-US" dirty="0"/>
          </a:p>
        </p:txBody>
      </p:sp>
    </p:spTree>
    <p:extLst>
      <p:ext uri="{BB962C8B-B14F-4D97-AF65-F5344CB8AC3E}">
        <p14:creationId xmlns:p14="http://schemas.microsoft.com/office/powerpoint/2010/main" val="1244765059"/>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98474" y="126264"/>
            <a:ext cx="7556313" cy="985659"/>
          </a:xfrm>
        </p:spPr>
        <p:txBody>
          <a:bodyPr/>
          <a:lstStyle/>
          <a:p>
            <a:r>
              <a:rPr lang="en-US" dirty="0" smtClean="0"/>
              <a:t>Salt dissolution: ∆H and ∆S</a:t>
            </a:r>
            <a:endParaRPr lang="en-US" dirty="0"/>
          </a:p>
        </p:txBody>
      </p:sp>
      <p:sp>
        <p:nvSpPr>
          <p:cNvPr id="10" name="TextBox 9"/>
          <p:cNvSpPr txBox="1"/>
          <p:nvPr/>
        </p:nvSpPr>
        <p:spPr>
          <a:xfrm>
            <a:off x="8097582" y="-32652"/>
            <a:ext cx="979575" cy="369332"/>
          </a:xfrm>
          <a:prstGeom prst="rect">
            <a:avLst/>
          </a:prstGeom>
          <a:noFill/>
        </p:spPr>
        <p:txBody>
          <a:bodyPr wrap="square" rtlCol="0">
            <a:spAutoFit/>
          </a:bodyPr>
          <a:lstStyle/>
          <a:p>
            <a:r>
              <a:rPr lang="en-US" dirty="0" smtClean="0">
                <a:hlinkClick r:id="rId2"/>
              </a:rPr>
              <a:t>Source</a:t>
            </a:r>
            <a:endParaRPr lang="en-US" dirty="0"/>
          </a:p>
        </p:txBody>
      </p:sp>
      <p:sp>
        <p:nvSpPr>
          <p:cNvPr id="11" name="TextBox 10"/>
          <p:cNvSpPr txBox="1"/>
          <p:nvPr/>
        </p:nvSpPr>
        <p:spPr>
          <a:xfrm>
            <a:off x="21995" y="6181588"/>
            <a:ext cx="9144000" cy="923330"/>
          </a:xfrm>
          <a:prstGeom prst="rect">
            <a:avLst/>
          </a:prstGeom>
          <a:noFill/>
        </p:spPr>
        <p:txBody>
          <a:bodyPr wrap="square" rtlCol="0">
            <a:spAutoFit/>
          </a:bodyPr>
          <a:lstStyle/>
          <a:p>
            <a:r>
              <a:rPr lang="en-US" dirty="0"/>
              <a:t>LO 6.24: The student can analyze the enthalpic and </a:t>
            </a:r>
            <a:r>
              <a:rPr lang="en-US" dirty="0" smtClean="0"/>
              <a:t>entropic changes </a:t>
            </a:r>
            <a:r>
              <a:rPr lang="en-US" dirty="0"/>
              <a:t>associated with the dissolution of a salt, using particulate level interactions and representations.</a:t>
            </a:r>
            <a:r>
              <a:rPr lang="en-US" dirty="0" smtClean="0"/>
              <a:t>																</a:t>
            </a:r>
            <a:endParaRPr lang="en-US" dirty="0"/>
          </a:p>
        </p:txBody>
      </p:sp>
      <p:sp>
        <p:nvSpPr>
          <p:cNvPr id="12" name="TextBox 11"/>
          <p:cNvSpPr txBox="1"/>
          <p:nvPr/>
        </p:nvSpPr>
        <p:spPr>
          <a:xfrm>
            <a:off x="8157538" y="1816854"/>
            <a:ext cx="894959" cy="369332"/>
          </a:xfrm>
          <a:prstGeom prst="rect">
            <a:avLst/>
          </a:prstGeom>
          <a:noFill/>
        </p:spPr>
        <p:txBody>
          <a:bodyPr wrap="square" rtlCol="0">
            <a:spAutoFit/>
          </a:bodyPr>
          <a:lstStyle/>
          <a:p>
            <a:r>
              <a:rPr lang="en-US" dirty="0" smtClean="0">
                <a:hlinkClick r:id="rId3"/>
              </a:rPr>
              <a:t>Video</a:t>
            </a:r>
            <a:endParaRPr lang="en-US" dirty="0"/>
          </a:p>
        </p:txBody>
      </p:sp>
      <p:sp>
        <p:nvSpPr>
          <p:cNvPr id="2" name="TextBox 1"/>
          <p:cNvSpPr txBox="1"/>
          <p:nvPr/>
        </p:nvSpPr>
        <p:spPr>
          <a:xfrm>
            <a:off x="3595818" y="765838"/>
            <a:ext cx="4129090" cy="830997"/>
          </a:xfrm>
          <a:prstGeom prst="rect">
            <a:avLst/>
          </a:prstGeom>
          <a:noFill/>
        </p:spPr>
        <p:txBody>
          <a:bodyPr wrap="square" rtlCol="0">
            <a:spAutoFit/>
          </a:bodyPr>
          <a:lstStyle/>
          <a:p>
            <a:pPr marL="285750" indent="-285750">
              <a:buFont typeface="Arial" panose="020B0604020202020204" pitchFamily="34" charset="0"/>
              <a:buChar char="•"/>
            </a:pPr>
            <a:r>
              <a:rPr lang="en-US" sz="1600" dirty="0" smtClean="0"/>
              <a:t>The enthalpy (∆H</a:t>
            </a:r>
            <a:r>
              <a:rPr lang="en-US" sz="1600" baseline="-25000" dirty="0" smtClean="0"/>
              <a:t>soln</a:t>
            </a:r>
            <a:r>
              <a:rPr lang="en-US" sz="1600" dirty="0" smtClean="0"/>
              <a:t>) of dissolution is dependent upon the intermolecular </a:t>
            </a:r>
            <a:r>
              <a:rPr lang="en-US" sz="1600" dirty="0"/>
              <a:t>forces of the solute and solvent.</a:t>
            </a:r>
          </a:p>
        </p:txBody>
      </p:sp>
      <p:sp>
        <p:nvSpPr>
          <p:cNvPr id="13" name="TextBox 12"/>
          <p:cNvSpPr txBox="1"/>
          <p:nvPr/>
        </p:nvSpPr>
        <p:spPr>
          <a:xfrm>
            <a:off x="3330104" y="5404288"/>
            <a:ext cx="4660518" cy="584775"/>
          </a:xfrm>
          <a:prstGeom prst="rect">
            <a:avLst/>
          </a:prstGeom>
          <a:noFill/>
        </p:spPr>
        <p:txBody>
          <a:bodyPr wrap="square" rtlCol="0">
            <a:spAutoFit/>
          </a:bodyPr>
          <a:lstStyle/>
          <a:p>
            <a:pPr marL="285750" indent="-285750">
              <a:buFont typeface="Arial" panose="020B0604020202020204" pitchFamily="34" charset="0"/>
              <a:buChar char="•"/>
            </a:pPr>
            <a:r>
              <a:rPr lang="en-US" sz="1600" dirty="0" smtClean="0"/>
              <a:t>The entropy (∆S</a:t>
            </a:r>
            <a:r>
              <a:rPr lang="en-US" sz="1600" baseline="-25000" dirty="0" smtClean="0"/>
              <a:t>soln</a:t>
            </a:r>
            <a:r>
              <a:rPr lang="en-US" sz="1600" dirty="0" smtClean="0"/>
              <a:t>) of dissolution generally increases the disorder of the system.</a:t>
            </a:r>
            <a:endParaRPr lang="en-US" sz="1600" dirty="0"/>
          </a:p>
        </p:txBody>
      </p:sp>
      <p:pic>
        <p:nvPicPr>
          <p:cNvPr id="3" name="Picture 2"/>
          <p:cNvPicPr>
            <a:picLocks noChangeAspect="1"/>
          </p:cNvPicPr>
          <p:nvPr/>
        </p:nvPicPr>
        <p:blipFill>
          <a:blip r:embed="rId4"/>
          <a:stretch>
            <a:fillRect/>
          </a:stretch>
        </p:blipFill>
        <p:spPr>
          <a:xfrm>
            <a:off x="167041" y="896908"/>
            <a:ext cx="3324225" cy="2695575"/>
          </a:xfrm>
          <a:prstGeom prst="rect">
            <a:avLst/>
          </a:prstGeom>
        </p:spPr>
      </p:pic>
      <p:sp>
        <p:nvSpPr>
          <p:cNvPr id="14" name="TextBox 13"/>
          <p:cNvSpPr txBox="1"/>
          <p:nvPr/>
        </p:nvSpPr>
        <p:spPr>
          <a:xfrm>
            <a:off x="7590972" y="2081748"/>
            <a:ext cx="1486186" cy="369332"/>
          </a:xfrm>
          <a:prstGeom prst="rect">
            <a:avLst/>
          </a:prstGeom>
          <a:noFill/>
        </p:spPr>
        <p:txBody>
          <a:bodyPr wrap="square" rtlCol="0">
            <a:spAutoFit/>
          </a:bodyPr>
          <a:lstStyle/>
          <a:p>
            <a:r>
              <a:rPr lang="en-US" dirty="0" smtClean="0">
                <a:hlinkClick r:id="rId5"/>
              </a:rPr>
              <a:t>Java Tutorial</a:t>
            </a:r>
            <a:endParaRPr lang="en-US" dirty="0"/>
          </a:p>
        </p:txBody>
      </p:sp>
      <p:sp>
        <p:nvSpPr>
          <p:cNvPr id="4" name="Oval 3"/>
          <p:cNvSpPr/>
          <p:nvPr/>
        </p:nvSpPr>
        <p:spPr>
          <a:xfrm>
            <a:off x="1806266" y="2554514"/>
            <a:ext cx="501345" cy="856343"/>
          </a:xfrm>
          <a:prstGeom prst="ellipse">
            <a:avLst/>
          </a:prstGeom>
          <a:noFill/>
          <a:ln w="2857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8" name="Picture 7"/>
          <p:cNvPicPr>
            <a:picLocks noChangeAspect="1"/>
          </p:cNvPicPr>
          <p:nvPr/>
        </p:nvPicPr>
        <p:blipFill>
          <a:blip r:embed="rId6"/>
          <a:stretch>
            <a:fillRect/>
          </a:stretch>
        </p:blipFill>
        <p:spPr>
          <a:xfrm>
            <a:off x="3595818" y="1567649"/>
            <a:ext cx="3924300" cy="3162300"/>
          </a:xfrm>
          <a:prstGeom prst="rect">
            <a:avLst/>
          </a:prstGeom>
        </p:spPr>
      </p:pic>
      <p:sp>
        <p:nvSpPr>
          <p:cNvPr id="15" name="Oval 14"/>
          <p:cNvSpPr/>
          <p:nvPr/>
        </p:nvSpPr>
        <p:spPr>
          <a:xfrm>
            <a:off x="6211352" y="3135085"/>
            <a:ext cx="494248" cy="1606365"/>
          </a:xfrm>
          <a:prstGeom prst="ellipse">
            <a:avLst/>
          </a:prstGeom>
          <a:noFill/>
          <a:ln w="2857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Down Arrow 4"/>
          <p:cNvSpPr/>
          <p:nvPr/>
        </p:nvSpPr>
        <p:spPr>
          <a:xfrm>
            <a:off x="7001547" y="1364764"/>
            <a:ext cx="281432" cy="299244"/>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Left Arrow 5"/>
          <p:cNvSpPr/>
          <p:nvPr/>
        </p:nvSpPr>
        <p:spPr>
          <a:xfrm>
            <a:off x="3420166" y="1052796"/>
            <a:ext cx="265714" cy="334499"/>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Left Arrow 16"/>
          <p:cNvSpPr/>
          <p:nvPr/>
        </p:nvSpPr>
        <p:spPr>
          <a:xfrm>
            <a:off x="3369713" y="5676279"/>
            <a:ext cx="265714" cy="334499"/>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9" name="Straight Connector 8"/>
          <p:cNvCxnSpPr/>
          <p:nvPr/>
        </p:nvCxnSpPr>
        <p:spPr>
          <a:xfrm>
            <a:off x="317500" y="3614198"/>
            <a:ext cx="647700" cy="0"/>
          </a:xfrm>
          <a:prstGeom prst="line">
            <a:avLst/>
          </a:prstGeom>
          <a:ln w="28575"/>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3810000" y="4744154"/>
            <a:ext cx="787400" cy="0"/>
          </a:xfrm>
          <a:prstGeom prst="line">
            <a:avLst/>
          </a:prstGeom>
          <a:ln w="28575"/>
        </p:spPr>
        <p:style>
          <a:lnRef idx="2">
            <a:schemeClr val="accent1"/>
          </a:lnRef>
          <a:fillRef idx="0">
            <a:schemeClr val="accent1"/>
          </a:fillRef>
          <a:effectRef idx="1">
            <a:schemeClr val="accent1"/>
          </a:effectRef>
          <a:fontRef idx="minor">
            <a:schemeClr val="tx1"/>
          </a:fontRef>
        </p:style>
      </p:cxnSp>
      <p:pic>
        <p:nvPicPr>
          <p:cNvPr id="16" name="Picture 15"/>
          <p:cNvPicPr>
            <a:picLocks noChangeAspect="1"/>
          </p:cNvPicPr>
          <p:nvPr/>
        </p:nvPicPr>
        <p:blipFill>
          <a:blip r:embed="rId7"/>
          <a:stretch>
            <a:fillRect/>
          </a:stretch>
        </p:blipFill>
        <p:spPr>
          <a:xfrm>
            <a:off x="76387" y="4771888"/>
            <a:ext cx="3209925" cy="1409700"/>
          </a:xfrm>
          <a:prstGeom prst="rect">
            <a:avLst/>
          </a:prstGeom>
        </p:spPr>
      </p:pic>
    </p:spTree>
    <p:extLst>
      <p:ext uri="{BB962C8B-B14F-4D97-AF65-F5344CB8AC3E}">
        <p14:creationId xmlns:p14="http://schemas.microsoft.com/office/powerpoint/2010/main" val="3993635428"/>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03489" y="65096"/>
            <a:ext cx="7556313" cy="1116106"/>
          </a:xfrm>
        </p:spPr>
        <p:txBody>
          <a:bodyPr/>
          <a:lstStyle/>
          <a:p>
            <a:r>
              <a:rPr lang="en-US" dirty="0" smtClean="0"/>
              <a:t>K, ∆G° and thermodynamic favorability</a:t>
            </a:r>
            <a:endParaRPr lang="en-US" dirty="0"/>
          </a:p>
        </p:txBody>
      </p:sp>
      <p:sp>
        <p:nvSpPr>
          <p:cNvPr id="10" name="TextBox 9"/>
          <p:cNvSpPr txBox="1"/>
          <p:nvPr/>
        </p:nvSpPr>
        <p:spPr>
          <a:xfrm>
            <a:off x="8097582" y="-32652"/>
            <a:ext cx="979575" cy="369332"/>
          </a:xfrm>
          <a:prstGeom prst="rect">
            <a:avLst/>
          </a:prstGeom>
          <a:noFill/>
        </p:spPr>
        <p:txBody>
          <a:bodyPr wrap="square" rtlCol="0">
            <a:spAutoFit/>
          </a:bodyPr>
          <a:lstStyle/>
          <a:p>
            <a:r>
              <a:rPr lang="en-US" dirty="0" smtClean="0">
                <a:hlinkClick r:id="rId2"/>
              </a:rPr>
              <a:t>Source</a:t>
            </a:r>
            <a:endParaRPr lang="en-US" dirty="0"/>
          </a:p>
        </p:txBody>
      </p:sp>
      <p:sp>
        <p:nvSpPr>
          <p:cNvPr id="11" name="TextBox 10"/>
          <p:cNvSpPr txBox="1"/>
          <p:nvPr/>
        </p:nvSpPr>
        <p:spPr>
          <a:xfrm>
            <a:off x="21995" y="5830046"/>
            <a:ext cx="9144000" cy="1200329"/>
          </a:xfrm>
          <a:prstGeom prst="rect">
            <a:avLst/>
          </a:prstGeom>
          <a:noFill/>
        </p:spPr>
        <p:txBody>
          <a:bodyPr wrap="square" rtlCol="0">
            <a:spAutoFit/>
          </a:bodyPr>
          <a:lstStyle/>
          <a:p>
            <a:r>
              <a:rPr lang="en-US" dirty="0"/>
              <a:t>LO 6.25: The student is able to express the equilibrium constant in terms of </a:t>
            </a:r>
            <a:r>
              <a:rPr lang="en-US" dirty="0" smtClean="0"/>
              <a:t>∆G </a:t>
            </a:r>
            <a:r>
              <a:rPr lang="en-US" dirty="0"/>
              <a:t>°</a:t>
            </a:r>
            <a:r>
              <a:rPr lang="en-US" dirty="0" smtClean="0"/>
              <a:t> </a:t>
            </a:r>
            <a:r>
              <a:rPr lang="en-US" dirty="0"/>
              <a:t>and RT and use this relationship to estimate the magnitude of K and, consequently, the thermodynamic favorability of the process.</a:t>
            </a:r>
            <a:r>
              <a:rPr lang="en-US" dirty="0" smtClean="0"/>
              <a:t>															</a:t>
            </a:r>
            <a:endParaRPr lang="en-US" dirty="0"/>
          </a:p>
        </p:txBody>
      </p:sp>
      <p:pic>
        <p:nvPicPr>
          <p:cNvPr id="4" name="Picture 3"/>
          <p:cNvPicPr>
            <a:picLocks noChangeAspect="1"/>
          </p:cNvPicPr>
          <p:nvPr/>
        </p:nvPicPr>
        <p:blipFill>
          <a:blip r:embed="rId3"/>
          <a:stretch>
            <a:fillRect/>
          </a:stretch>
        </p:blipFill>
        <p:spPr>
          <a:xfrm>
            <a:off x="5764013" y="843161"/>
            <a:ext cx="2124075" cy="1343025"/>
          </a:xfrm>
          <a:prstGeom prst="rect">
            <a:avLst/>
          </a:prstGeom>
        </p:spPr>
      </p:pic>
      <p:sp>
        <p:nvSpPr>
          <p:cNvPr id="12" name="TextBox 11"/>
          <p:cNvSpPr txBox="1"/>
          <p:nvPr/>
        </p:nvSpPr>
        <p:spPr>
          <a:xfrm>
            <a:off x="8157538" y="1816854"/>
            <a:ext cx="894959" cy="369332"/>
          </a:xfrm>
          <a:prstGeom prst="rect">
            <a:avLst/>
          </a:prstGeom>
          <a:noFill/>
        </p:spPr>
        <p:txBody>
          <a:bodyPr wrap="square" rtlCol="0">
            <a:spAutoFit/>
          </a:bodyPr>
          <a:lstStyle/>
          <a:p>
            <a:r>
              <a:rPr lang="en-US" dirty="0" smtClean="0">
                <a:hlinkClick r:id="rId4"/>
              </a:rPr>
              <a:t>Video</a:t>
            </a:r>
            <a:endParaRPr lang="en-US" dirty="0"/>
          </a:p>
        </p:txBody>
      </p:sp>
      <p:sp>
        <p:nvSpPr>
          <p:cNvPr id="3" name="Oval 2"/>
          <p:cNvSpPr/>
          <p:nvPr/>
        </p:nvSpPr>
        <p:spPr>
          <a:xfrm>
            <a:off x="5764013" y="850870"/>
            <a:ext cx="578730" cy="455234"/>
          </a:xfrm>
          <a:prstGeom prst="ellipse">
            <a:avLst/>
          </a:prstGeom>
          <a:noFill/>
          <a:ln w="2857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Oval 8"/>
          <p:cNvSpPr/>
          <p:nvPr/>
        </p:nvSpPr>
        <p:spPr>
          <a:xfrm>
            <a:off x="6139222" y="1237922"/>
            <a:ext cx="1582377" cy="455234"/>
          </a:xfrm>
          <a:prstGeom prst="ellipse">
            <a:avLst/>
          </a:prstGeom>
          <a:noFill/>
          <a:ln w="2857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0" name="TextBox 19"/>
          <p:cNvSpPr txBox="1"/>
          <p:nvPr/>
        </p:nvSpPr>
        <p:spPr>
          <a:xfrm>
            <a:off x="55552" y="4698274"/>
            <a:ext cx="9216410" cy="1077218"/>
          </a:xfrm>
          <a:prstGeom prst="rect">
            <a:avLst/>
          </a:prstGeom>
          <a:noFill/>
        </p:spPr>
        <p:txBody>
          <a:bodyPr wrap="square" rtlCol="0">
            <a:spAutoFit/>
          </a:bodyPr>
          <a:lstStyle/>
          <a:p>
            <a:r>
              <a:rPr lang="en-US" sz="1600" dirty="0"/>
              <a:t>The key to understanding the relationship between </a:t>
            </a:r>
            <a:r>
              <a:rPr lang="en-US" sz="1600" dirty="0" smtClean="0"/>
              <a:t>∆G° </a:t>
            </a:r>
            <a:r>
              <a:rPr lang="en-US" sz="1600" dirty="0"/>
              <a:t>and K is recognizing that the magnitude of ∆G°</a:t>
            </a:r>
            <a:r>
              <a:rPr lang="en-US" sz="1600" dirty="0" smtClean="0"/>
              <a:t> </a:t>
            </a:r>
            <a:r>
              <a:rPr lang="en-US" sz="1600" dirty="0"/>
              <a:t>tells us how far the standard-state is from equilibrium. The smaller the value of ∆G° </a:t>
            </a:r>
            <a:r>
              <a:rPr lang="en-US" sz="1600" dirty="0" smtClean="0"/>
              <a:t>, </a:t>
            </a:r>
            <a:r>
              <a:rPr lang="en-US" sz="1600" dirty="0"/>
              <a:t>the closer the standard-state is to equilibrium. The larger the value of ∆G</a:t>
            </a:r>
            <a:r>
              <a:rPr lang="en-US" sz="1600" dirty="0" smtClean="0"/>
              <a:t>°, </a:t>
            </a:r>
            <a:r>
              <a:rPr lang="en-US" sz="1600" dirty="0"/>
              <a:t>the further the reaction has to go to reach equilibrium</a:t>
            </a:r>
            <a:r>
              <a:rPr lang="en-US" sz="1600" dirty="0" smtClean="0"/>
              <a:t>. </a:t>
            </a:r>
            <a:endParaRPr lang="en-US" sz="1600" dirty="0"/>
          </a:p>
        </p:txBody>
      </p:sp>
      <p:pic>
        <p:nvPicPr>
          <p:cNvPr id="3096" name="Picture 24" descr="https://soxteacher.files.wordpress.com/2015/03/dg.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552" y="1465539"/>
            <a:ext cx="5708461" cy="2934632"/>
          </a:xfrm>
          <a:prstGeom prst="rect">
            <a:avLst/>
          </a:prstGeom>
          <a:noFill/>
          <a:extLst>
            <a:ext uri="{909E8E84-426E-40dd-AFC4-6F175D3DCCD1}">
              <a14:hiddenFill xmlns:a14="http://schemas.microsoft.com/office/drawing/2010/main">
                <a:solidFill>
                  <a:srgbClr val="FFFFFF"/>
                </a:solidFill>
              </a14:hiddenFill>
            </a:ext>
          </a:extLst>
        </p:spPr>
      </p:pic>
      <p:sp>
        <p:nvSpPr>
          <p:cNvPr id="33" name="Oval 32"/>
          <p:cNvSpPr/>
          <p:nvPr/>
        </p:nvSpPr>
        <p:spPr>
          <a:xfrm>
            <a:off x="3269022" y="2705238"/>
            <a:ext cx="2494991" cy="609462"/>
          </a:xfrm>
          <a:prstGeom prst="ellipse">
            <a:avLst/>
          </a:prstGeom>
          <a:noFill/>
          <a:ln w="2857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C00000"/>
              </a:solidFill>
            </a:endParaRPr>
          </a:p>
        </p:txBody>
      </p:sp>
      <p:pic>
        <p:nvPicPr>
          <p:cNvPr id="1026" name="Picture 2" descr="Three graphs, labeled, “a,” “b,” and “c” are shown where the y-axis is labeled, “Gibbs free energy ( G ),” and, “G superscript degree sign ( reactants ),” while the x-axis is labeled, “Reaction progress,” and “Reactants,” on the left and, “Products,” on the right. In graph a, a line begins at the upper left side and goes steadily down to a point about halfway up the y-axis and two thirds of the way on the x-axis, then rises again to a point labeled, “G superscript degree sign ( products ),” that is slightly higher than halfway up the y-axis. The distance between the beginning and ending points of the graph is labeled as, “delta G less than 0,” while the lowest point on the graph is labeled, “Q equals K greater than 1.” In graph b, a line begins at the middle left side and goes steadily down to a point about two fifths up the y-axis and one third of the way on the x-axis, then rises again to a point labeled, “G superscript degree sign ( products ),” that is near the top of the y-axis. The distance between the beginning and ending points of the graph is labeled as, “delta G greater than 0,” while the lowest point on the graph is labeled, “Q equals K less than 1.” In graph c, a line begins at the upper left side and goes steadily down to a point near the bottom of the y-axis and half way on the x-axis, then rises again to a point labeled, “G superscript degree sign ( products ),” that is equal to the starting point on the y-axis which is labeled, “G superscript degree sign ( reactants ).” The lowest point on the graph is labeled, “Q equals K equals 1.” At the top of the graph is the label, “Delta G superscript degree sign equals 0.”"/>
          <p:cNvPicPr>
            <a:picLocks noChangeAspect="1" noChangeArrowheads="1"/>
          </p:cNvPicPr>
          <p:nvPr/>
        </p:nvPicPr>
        <p:blipFill rotWithShape="1">
          <a:blip r:embed="rId6">
            <a:extLst>
              <a:ext uri="{28A0092B-C50C-407E-A947-70E740481C1C}">
                <a14:useLocalDpi xmlns:a14="http://schemas.microsoft.com/office/drawing/2010/main" val="0"/>
              </a:ext>
            </a:extLst>
          </a:blip>
          <a:srcRect b="48383"/>
          <a:stretch/>
        </p:blipFill>
        <p:spPr bwMode="auto">
          <a:xfrm>
            <a:off x="6132253" y="2533000"/>
            <a:ext cx="2894843" cy="1496537"/>
          </a:xfrm>
          <a:prstGeom prst="rect">
            <a:avLst/>
          </a:prstGeom>
          <a:noFill/>
          <a:ln>
            <a:solidFill>
              <a:schemeClr val="bg2"/>
            </a:solidFill>
          </a:ln>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317624" y="1761092"/>
            <a:ext cx="793115" cy="276999"/>
          </a:xfrm>
          <a:prstGeom prst="rect">
            <a:avLst/>
          </a:prstGeom>
          <a:noFill/>
        </p:spPr>
        <p:txBody>
          <a:bodyPr wrap="square" rtlCol="0">
            <a:spAutoFit/>
          </a:bodyPr>
          <a:lstStyle/>
          <a:p>
            <a:pPr algn="r"/>
            <a:r>
              <a:rPr lang="en-US" sz="1200" dirty="0" err="1" smtClean="0">
                <a:solidFill>
                  <a:schemeClr val="accent1">
                    <a:lumMod val="75000"/>
                  </a:schemeClr>
                </a:solidFill>
              </a:rPr>
              <a:t>G°</a:t>
            </a:r>
            <a:r>
              <a:rPr lang="en-US" sz="1200" baseline="-25000" dirty="0" err="1" smtClean="0">
                <a:solidFill>
                  <a:schemeClr val="accent1">
                    <a:lumMod val="75000"/>
                  </a:schemeClr>
                </a:solidFill>
              </a:rPr>
              <a:t>reactants</a:t>
            </a:r>
            <a:endParaRPr lang="en-US" sz="1200" baseline="-25000" dirty="0">
              <a:solidFill>
                <a:schemeClr val="accent1">
                  <a:lumMod val="75000"/>
                </a:schemeClr>
              </a:solidFill>
            </a:endParaRPr>
          </a:p>
        </p:txBody>
      </p:sp>
      <p:cxnSp>
        <p:nvCxnSpPr>
          <p:cNvPr id="13" name="Straight Connector 12"/>
          <p:cNvCxnSpPr/>
          <p:nvPr/>
        </p:nvCxnSpPr>
        <p:spPr>
          <a:xfrm>
            <a:off x="1041400" y="1895346"/>
            <a:ext cx="320040" cy="0"/>
          </a:xfrm>
          <a:prstGeom prst="line">
            <a:avLst/>
          </a:prstGeom>
          <a:ln>
            <a:prstDash val="sysDot"/>
          </a:ln>
        </p:spPr>
        <p:style>
          <a:lnRef idx="2">
            <a:schemeClr val="accent1"/>
          </a:lnRef>
          <a:fillRef idx="0">
            <a:schemeClr val="accent1"/>
          </a:fillRef>
          <a:effectRef idx="1">
            <a:schemeClr val="accent1"/>
          </a:effectRef>
          <a:fontRef idx="minor">
            <a:schemeClr val="tx1"/>
          </a:fontRef>
        </p:style>
      </p:cxnSp>
      <p:sp>
        <p:nvSpPr>
          <p:cNvPr id="14" name="Rounded Rectangle 13"/>
          <p:cNvSpPr/>
          <p:nvPr/>
        </p:nvSpPr>
        <p:spPr>
          <a:xfrm>
            <a:off x="755650" y="1761092"/>
            <a:ext cx="285750" cy="312183"/>
          </a:xfrm>
          <a:prstGeom prst="round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ounded Rectangle 18"/>
          <p:cNvSpPr/>
          <p:nvPr/>
        </p:nvSpPr>
        <p:spPr>
          <a:xfrm>
            <a:off x="3321050" y="2393055"/>
            <a:ext cx="285750" cy="312183"/>
          </a:xfrm>
          <a:prstGeom prst="round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TextBox 21"/>
          <p:cNvSpPr txBox="1"/>
          <p:nvPr/>
        </p:nvSpPr>
        <p:spPr>
          <a:xfrm>
            <a:off x="2475907" y="2407538"/>
            <a:ext cx="793115" cy="276999"/>
          </a:xfrm>
          <a:prstGeom prst="rect">
            <a:avLst/>
          </a:prstGeom>
          <a:noFill/>
        </p:spPr>
        <p:txBody>
          <a:bodyPr wrap="square" rtlCol="0">
            <a:spAutoFit/>
          </a:bodyPr>
          <a:lstStyle/>
          <a:p>
            <a:pPr algn="r"/>
            <a:r>
              <a:rPr lang="en-US" sz="1200" dirty="0" err="1" smtClean="0">
                <a:solidFill>
                  <a:schemeClr val="accent1">
                    <a:lumMod val="75000"/>
                  </a:schemeClr>
                </a:solidFill>
              </a:rPr>
              <a:t>G°</a:t>
            </a:r>
            <a:r>
              <a:rPr lang="en-US" sz="1200" baseline="-25000" dirty="0" err="1" smtClean="0">
                <a:solidFill>
                  <a:schemeClr val="accent1">
                    <a:lumMod val="75000"/>
                  </a:schemeClr>
                </a:solidFill>
              </a:rPr>
              <a:t>products</a:t>
            </a:r>
            <a:endParaRPr lang="en-US" sz="1200" baseline="-25000" dirty="0">
              <a:solidFill>
                <a:schemeClr val="accent1">
                  <a:lumMod val="75000"/>
                </a:schemeClr>
              </a:solidFill>
            </a:endParaRPr>
          </a:p>
        </p:txBody>
      </p:sp>
      <p:sp>
        <p:nvSpPr>
          <p:cNvPr id="24" name="TextBox 23"/>
          <p:cNvSpPr txBox="1"/>
          <p:nvPr/>
        </p:nvSpPr>
        <p:spPr>
          <a:xfrm>
            <a:off x="2136596" y="2046900"/>
            <a:ext cx="1184454" cy="338554"/>
          </a:xfrm>
          <a:prstGeom prst="rect">
            <a:avLst/>
          </a:prstGeom>
          <a:solidFill>
            <a:schemeClr val="bg1"/>
          </a:solidFill>
        </p:spPr>
        <p:txBody>
          <a:bodyPr wrap="square" rtlCol="0">
            <a:spAutoFit/>
          </a:bodyPr>
          <a:lstStyle/>
          <a:p>
            <a:pPr algn="r"/>
            <a:r>
              <a:rPr lang="en-US" sz="1600" dirty="0" smtClean="0">
                <a:solidFill>
                  <a:schemeClr val="accent1">
                    <a:lumMod val="75000"/>
                  </a:schemeClr>
                </a:solidFill>
              </a:rPr>
              <a:t>∆</a:t>
            </a:r>
            <a:r>
              <a:rPr lang="en-US" sz="1600" dirty="0" err="1" smtClean="0">
                <a:solidFill>
                  <a:schemeClr val="accent1">
                    <a:lumMod val="75000"/>
                  </a:schemeClr>
                </a:solidFill>
              </a:rPr>
              <a:t>G°rxn</a:t>
            </a:r>
            <a:r>
              <a:rPr lang="en-US" sz="1600" dirty="0" smtClean="0">
                <a:solidFill>
                  <a:schemeClr val="accent1">
                    <a:lumMod val="75000"/>
                  </a:schemeClr>
                </a:solidFill>
              </a:rPr>
              <a:t> &lt;0</a:t>
            </a:r>
            <a:endParaRPr lang="en-US" sz="1600" baseline="-25000" dirty="0">
              <a:solidFill>
                <a:schemeClr val="accent1">
                  <a:lumMod val="75000"/>
                </a:schemeClr>
              </a:solidFill>
            </a:endParaRPr>
          </a:p>
        </p:txBody>
      </p:sp>
      <p:cxnSp>
        <p:nvCxnSpPr>
          <p:cNvPr id="21" name="Straight Connector 20"/>
          <p:cNvCxnSpPr/>
          <p:nvPr/>
        </p:nvCxnSpPr>
        <p:spPr>
          <a:xfrm>
            <a:off x="2783978" y="2523996"/>
            <a:ext cx="511037" cy="0"/>
          </a:xfrm>
          <a:prstGeom prst="line">
            <a:avLst/>
          </a:prstGeom>
          <a:ln>
            <a:prstDash val="sysDot"/>
          </a:ln>
        </p:spPr>
        <p:style>
          <a:lnRef idx="2">
            <a:schemeClr val="accent1"/>
          </a:lnRef>
          <a:fillRef idx="0">
            <a:schemeClr val="accent1"/>
          </a:fillRef>
          <a:effectRef idx="1">
            <a:schemeClr val="accent1"/>
          </a:effectRef>
          <a:fontRef idx="minor">
            <a:schemeClr val="tx1"/>
          </a:fontRef>
        </p:style>
      </p:cxnSp>
      <p:sp>
        <p:nvSpPr>
          <p:cNvPr id="29" name="Rounded Rectangle 28"/>
          <p:cNvSpPr/>
          <p:nvPr/>
        </p:nvSpPr>
        <p:spPr>
          <a:xfrm>
            <a:off x="3238689" y="1901255"/>
            <a:ext cx="105370" cy="622741"/>
          </a:xfrm>
          <a:prstGeom prst="round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0" name="Straight Arrow Connector 29"/>
          <p:cNvCxnSpPr/>
          <p:nvPr/>
        </p:nvCxnSpPr>
        <p:spPr>
          <a:xfrm>
            <a:off x="3274323" y="1908358"/>
            <a:ext cx="0" cy="622741"/>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sp>
        <p:nvSpPr>
          <p:cNvPr id="35" name="Rounded Rectangle 34"/>
          <p:cNvSpPr/>
          <p:nvPr/>
        </p:nvSpPr>
        <p:spPr>
          <a:xfrm>
            <a:off x="1021644" y="3962906"/>
            <a:ext cx="285750" cy="312183"/>
          </a:xfrm>
          <a:prstGeom prst="round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Rounded Rectangle 35"/>
          <p:cNvSpPr/>
          <p:nvPr/>
        </p:nvSpPr>
        <p:spPr>
          <a:xfrm>
            <a:off x="2500907" y="3962905"/>
            <a:ext cx="566143" cy="437265"/>
          </a:xfrm>
          <a:prstGeom prst="round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Rounded Rectangle 36"/>
          <p:cNvSpPr/>
          <p:nvPr/>
        </p:nvSpPr>
        <p:spPr>
          <a:xfrm>
            <a:off x="3010950" y="4015100"/>
            <a:ext cx="566143" cy="437265"/>
          </a:xfrm>
          <a:prstGeom prst="round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Rounded Rectangle 37"/>
          <p:cNvSpPr/>
          <p:nvPr/>
        </p:nvSpPr>
        <p:spPr>
          <a:xfrm>
            <a:off x="812801" y="4005445"/>
            <a:ext cx="2821443" cy="437265"/>
          </a:xfrm>
          <a:prstGeom prst="round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chemeClr val="accent1">
                    <a:lumMod val="75000"/>
                  </a:schemeClr>
                </a:solidFill>
              </a:rPr>
              <a:t>Extent of Reaction </a:t>
            </a:r>
          </a:p>
          <a:p>
            <a:pPr algn="ctr"/>
            <a:endParaRPr lang="en-US" sz="1400" dirty="0">
              <a:solidFill>
                <a:schemeClr val="accent1">
                  <a:lumMod val="75000"/>
                </a:schemeClr>
              </a:solidFill>
            </a:endParaRPr>
          </a:p>
        </p:txBody>
      </p:sp>
      <p:cxnSp>
        <p:nvCxnSpPr>
          <p:cNvPr id="41" name="Straight Connector 40"/>
          <p:cNvCxnSpPr/>
          <p:nvPr/>
        </p:nvCxnSpPr>
        <p:spPr>
          <a:xfrm>
            <a:off x="2597150" y="3219450"/>
            <a:ext cx="4138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1238109" y="2327361"/>
            <a:ext cx="545732" cy="614491"/>
          </a:xfrm>
          <a:prstGeom prst="line">
            <a:avLst/>
          </a:prstGeom>
        </p:spPr>
        <p:style>
          <a:lnRef idx="2">
            <a:schemeClr val="accent1"/>
          </a:lnRef>
          <a:fillRef idx="0">
            <a:schemeClr val="accent1"/>
          </a:fillRef>
          <a:effectRef idx="1">
            <a:schemeClr val="accent1"/>
          </a:effectRef>
          <a:fontRef idx="minor">
            <a:schemeClr val="tx1"/>
          </a:fontRef>
        </p:style>
      </p:cxnSp>
      <p:sp>
        <p:nvSpPr>
          <p:cNvPr id="45" name="TextBox 44"/>
          <p:cNvSpPr txBox="1"/>
          <p:nvPr/>
        </p:nvSpPr>
        <p:spPr>
          <a:xfrm>
            <a:off x="1606349" y="2304081"/>
            <a:ext cx="773208" cy="461665"/>
          </a:xfrm>
          <a:prstGeom prst="rect">
            <a:avLst/>
          </a:prstGeom>
          <a:noFill/>
        </p:spPr>
        <p:txBody>
          <a:bodyPr wrap="square" rtlCol="0">
            <a:spAutoFit/>
          </a:bodyPr>
          <a:lstStyle/>
          <a:p>
            <a:r>
              <a:rPr lang="en-US" sz="1200" dirty="0" smtClean="0">
                <a:solidFill>
                  <a:schemeClr val="accent1">
                    <a:lumMod val="75000"/>
                  </a:schemeClr>
                </a:solidFill>
              </a:rPr>
              <a:t>Q=1, </a:t>
            </a:r>
          </a:p>
          <a:p>
            <a:r>
              <a:rPr lang="en-US" sz="1200" i="1" dirty="0" smtClean="0">
                <a:solidFill>
                  <a:schemeClr val="accent1">
                    <a:lumMod val="75000"/>
                  </a:schemeClr>
                </a:solidFill>
              </a:rPr>
              <a:t>m</a:t>
            </a:r>
            <a:r>
              <a:rPr lang="en-US" sz="1200" dirty="0" smtClean="0">
                <a:solidFill>
                  <a:schemeClr val="accent1">
                    <a:lumMod val="75000"/>
                  </a:schemeClr>
                </a:solidFill>
              </a:rPr>
              <a:t> </a:t>
            </a:r>
            <a:r>
              <a:rPr lang="en-US" sz="1200" dirty="0">
                <a:solidFill>
                  <a:schemeClr val="accent1">
                    <a:lumMod val="75000"/>
                  </a:schemeClr>
                </a:solidFill>
              </a:rPr>
              <a:t>= ∆G</a:t>
            </a:r>
          </a:p>
        </p:txBody>
      </p:sp>
      <p:cxnSp>
        <p:nvCxnSpPr>
          <p:cNvPr id="5" name="Straight Arrow Connector 4"/>
          <p:cNvCxnSpPr/>
          <p:nvPr/>
        </p:nvCxnSpPr>
        <p:spPr>
          <a:xfrm flipH="1">
            <a:off x="1510975" y="2525493"/>
            <a:ext cx="149535" cy="11514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81704988"/>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95728" y="3431664"/>
            <a:ext cx="5638800" cy="1362075"/>
          </a:xfrm>
        </p:spPr>
        <p:txBody>
          <a:bodyPr>
            <a:normAutofit/>
          </a:bodyPr>
          <a:lstStyle/>
          <a:p>
            <a:r>
              <a:rPr lang="en-US" sz="4000" dirty="0" smtClean="0"/>
              <a:t>Science Practices</a:t>
            </a:r>
            <a:endParaRPr lang="en-US" sz="4000" dirty="0"/>
          </a:p>
        </p:txBody>
      </p:sp>
      <p:sp>
        <p:nvSpPr>
          <p:cNvPr id="6" name="Text Placeholder 5"/>
          <p:cNvSpPr>
            <a:spLocks noGrp="1"/>
          </p:cNvSpPr>
          <p:nvPr>
            <p:ph type="body" idx="1"/>
          </p:nvPr>
        </p:nvSpPr>
        <p:spPr>
          <a:xfrm>
            <a:off x="1358686" y="4767003"/>
            <a:ext cx="6628032" cy="1500187"/>
          </a:xfrm>
        </p:spPr>
        <p:txBody>
          <a:bodyPr>
            <a:normAutofit/>
          </a:bodyPr>
          <a:lstStyle/>
          <a:p>
            <a:r>
              <a:rPr lang="en-US" sz="5000" dirty="0" smtClean="0"/>
              <a:t>Laboratory Exercises</a:t>
            </a:r>
            <a:endParaRPr lang="en-US" sz="5000" dirty="0"/>
          </a:p>
        </p:txBody>
      </p:sp>
      <p:pic>
        <p:nvPicPr>
          <p:cNvPr id="1028" name="Picture 4" descr="http://images.clipartpanda.com/chemistry-lab-equipment-clipart-chemistry-20clipart-home-chemistry-la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14178" y="553303"/>
            <a:ext cx="3467100" cy="3257550"/>
          </a:xfrm>
          <a:prstGeom prst="rect">
            <a:avLst/>
          </a:prstGeom>
          <a:noFill/>
          <a:ln w="38100">
            <a:solidFill>
              <a:srgbClr val="00B0F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0035091"/>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98474" y="163262"/>
            <a:ext cx="7556313" cy="1116106"/>
          </a:xfrm>
        </p:spPr>
        <p:txBody>
          <a:bodyPr/>
          <a:lstStyle/>
          <a:p>
            <a:r>
              <a:rPr lang="en-US" dirty="0" smtClean="0"/>
              <a:t>What is chemical equilibrium? </a:t>
            </a:r>
            <a:endParaRPr lang="en-US" dirty="0"/>
          </a:p>
        </p:txBody>
      </p:sp>
      <p:sp>
        <p:nvSpPr>
          <p:cNvPr id="5" name="Content Placeholder 4"/>
          <p:cNvSpPr>
            <a:spLocks noGrp="1"/>
          </p:cNvSpPr>
          <p:nvPr>
            <p:ph sz="half" idx="1"/>
          </p:nvPr>
        </p:nvSpPr>
        <p:spPr>
          <a:xfrm>
            <a:off x="280737" y="1002024"/>
            <a:ext cx="7375995" cy="4959685"/>
          </a:xfrm>
        </p:spPr>
        <p:txBody>
          <a:bodyPr>
            <a:normAutofit/>
          </a:bodyPr>
          <a:lstStyle/>
          <a:p>
            <a:r>
              <a:rPr lang="en-US" dirty="0" smtClean="0"/>
              <a:t>Systems that have reached the state where the rates of the forward reaction and the reverse reaction are constant and equal.</a:t>
            </a:r>
          </a:p>
          <a:p>
            <a:r>
              <a:rPr lang="en-US" dirty="0" smtClean="0"/>
              <a:t>It is a dynamic process where reactants continuously form products and vice versa, but the net amounts of reactants and products remain constant.</a:t>
            </a:r>
          </a:p>
          <a:p>
            <a:r>
              <a:rPr lang="en-US" dirty="0" smtClean="0"/>
              <a:t>The proportions of products and reactants formed in a system at a specific temperature that has achieved equilibrium is represented by </a:t>
            </a:r>
            <a:r>
              <a:rPr lang="en-US" i="1" dirty="0" smtClean="0"/>
              <a:t>K</a:t>
            </a:r>
            <a:r>
              <a:rPr lang="en-US" dirty="0" smtClean="0"/>
              <a:t>, the equilibrium constant.</a:t>
            </a:r>
            <a:endParaRPr lang="en-US" dirty="0"/>
          </a:p>
        </p:txBody>
      </p:sp>
      <p:sp>
        <p:nvSpPr>
          <p:cNvPr id="7" name="Text Placeholder 5"/>
          <p:cNvSpPr>
            <a:spLocks noGrp="1"/>
          </p:cNvSpPr>
          <p:nvPr/>
        </p:nvSpPr>
        <p:spPr>
          <a:xfrm>
            <a:off x="376638" y="1313123"/>
            <a:ext cx="7558960" cy="774700"/>
          </a:xfrm>
          <a:prstGeom prst="rect">
            <a:avLst/>
          </a:prstGeom>
        </p:spPr>
        <p:txBody>
          <a:bodyPr vert="horz" lIns="91440" tIns="45720" rIns="91440" bIns="45720" rtlCol="0" anchor="t" anchorCtr="0">
            <a:noAutofit/>
          </a:bodyPr>
          <a:lstStyle>
            <a:lvl1pPr marL="0" indent="0" algn="l" defTabSz="914400" rtl="0" eaLnBrk="1" latinLnBrk="0" hangingPunct="1">
              <a:spcBef>
                <a:spcPts val="2000"/>
              </a:spcBef>
              <a:buClr>
                <a:schemeClr val="accent1"/>
              </a:buClr>
              <a:buSzPct val="75000"/>
              <a:buFont typeface="Wingdings" pitchFamily="2" charset="2"/>
              <a:buNone/>
              <a:defRPr kumimoji="0" sz="2400" b="0" i="0" u="none" strike="noStrike" kern="1200" cap="none" spc="0" normalizeH="0" baseline="0">
                <a:ln>
                  <a:noFill/>
                </a:ln>
                <a:solidFill>
                  <a:schemeClr val="accent3"/>
                </a:solidFill>
                <a:effectLst/>
                <a:uLnTx/>
                <a:uFillTx/>
                <a:latin typeface="+mj-lt"/>
                <a:ea typeface="+mj-ea"/>
                <a:cs typeface="+mj-cs"/>
              </a:defRPr>
            </a:lvl1pPr>
            <a:lvl2pPr marL="457200" indent="0" algn="l" defTabSz="914400" rtl="0" eaLnBrk="1" latinLnBrk="0" hangingPunct="1">
              <a:spcBef>
                <a:spcPts val="600"/>
              </a:spcBef>
              <a:buClr>
                <a:schemeClr val="accent1">
                  <a:lumMod val="60000"/>
                  <a:lumOff val="40000"/>
                </a:schemeClr>
              </a:buClr>
              <a:buSzPct val="75000"/>
              <a:buFont typeface="Wingdings" pitchFamily="2" charset="2"/>
              <a:buNone/>
              <a:defRPr sz="1200" kern="1200">
                <a:solidFill>
                  <a:schemeClr val="tx1">
                    <a:lumMod val="65000"/>
                    <a:lumOff val="35000"/>
                  </a:schemeClr>
                </a:solidFill>
                <a:latin typeface="+mn-lt"/>
                <a:ea typeface="+mn-ea"/>
                <a:cs typeface="+mn-cs"/>
              </a:defRPr>
            </a:lvl2pPr>
            <a:lvl3pPr marL="914400" indent="0" algn="l" defTabSz="914400" rtl="0" eaLnBrk="1" latinLnBrk="0" hangingPunct="1">
              <a:spcBef>
                <a:spcPts val="600"/>
              </a:spcBef>
              <a:buClr>
                <a:schemeClr val="accent1"/>
              </a:buClr>
              <a:buSzPct val="75000"/>
              <a:buFont typeface="Wingdings" pitchFamily="2" charset="2"/>
              <a:buNone/>
              <a:defRPr sz="1000" kern="1200">
                <a:solidFill>
                  <a:schemeClr val="tx1">
                    <a:lumMod val="65000"/>
                    <a:lumOff val="35000"/>
                  </a:schemeClr>
                </a:solidFill>
                <a:latin typeface="+mn-lt"/>
                <a:ea typeface="+mn-ea"/>
                <a:cs typeface="+mn-cs"/>
              </a:defRPr>
            </a:lvl3pPr>
            <a:lvl4pPr marL="1371600" indent="0" algn="l" defTabSz="914400" rtl="0" eaLnBrk="1" latinLnBrk="0" hangingPunct="1">
              <a:spcBef>
                <a:spcPts val="600"/>
              </a:spcBef>
              <a:buClr>
                <a:schemeClr val="accent1">
                  <a:lumMod val="60000"/>
                  <a:lumOff val="40000"/>
                </a:schemeClr>
              </a:buClr>
              <a:buSzPct val="75000"/>
              <a:buFont typeface="Wingdings" pitchFamily="2" charset="2"/>
              <a:buNone/>
              <a:defRPr sz="900" kern="1200">
                <a:solidFill>
                  <a:schemeClr val="tx1">
                    <a:lumMod val="65000"/>
                    <a:lumOff val="35000"/>
                  </a:schemeClr>
                </a:solidFill>
                <a:latin typeface="+mn-lt"/>
                <a:ea typeface="+mn-ea"/>
                <a:cs typeface="+mn-cs"/>
              </a:defRPr>
            </a:lvl4pPr>
            <a:lvl5pPr marL="1828800" indent="0" algn="l" defTabSz="914400" rtl="0" eaLnBrk="1" latinLnBrk="0" hangingPunct="1">
              <a:spcBef>
                <a:spcPts val="600"/>
              </a:spcBef>
              <a:buClr>
                <a:schemeClr val="accent1"/>
              </a:buClr>
              <a:buSzPct val="75000"/>
              <a:buFont typeface="Wingdings" pitchFamily="2" charset="2"/>
              <a:buNone/>
              <a:defRPr sz="900" kern="1200">
                <a:solidFill>
                  <a:schemeClr val="tx1">
                    <a:lumMod val="65000"/>
                    <a:lumOff val="35000"/>
                  </a:schemeClr>
                </a:solidFill>
                <a:latin typeface="+mn-lt"/>
                <a:ea typeface="+mn-ea"/>
                <a:cs typeface="+mn-cs"/>
              </a:defRPr>
            </a:lvl5pPr>
            <a:lvl6pPr marL="22860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a:solidFill>
                  <a:schemeClr val="tx1">
                    <a:lumMod val="65000"/>
                    <a:lumOff val="35000"/>
                  </a:schemeClr>
                </a:solidFill>
                <a:latin typeface="+mn-lt"/>
                <a:ea typeface="+mn-ea"/>
                <a:cs typeface="+mn-cs"/>
              </a:defRPr>
            </a:lvl6pPr>
            <a:lvl7pPr marL="27432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7pPr>
            <a:lvl8pPr marL="32004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baseline="0">
                <a:solidFill>
                  <a:schemeClr val="tx1">
                    <a:lumMod val="65000"/>
                    <a:lumOff val="35000"/>
                  </a:schemeClr>
                </a:solidFill>
                <a:latin typeface="+mn-lt"/>
                <a:ea typeface="+mn-ea"/>
                <a:cs typeface="+mn-cs"/>
              </a:defRPr>
            </a:lvl8pPr>
            <a:lvl9pPr marL="36576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9pPr>
          </a:lstStyle>
          <a:p>
            <a:endParaRPr lang="en-US" dirty="0"/>
          </a:p>
        </p:txBody>
      </p:sp>
      <p:sp>
        <p:nvSpPr>
          <p:cNvPr id="8" name="TextBox 7"/>
          <p:cNvSpPr txBox="1"/>
          <p:nvPr/>
        </p:nvSpPr>
        <p:spPr>
          <a:xfrm>
            <a:off x="0" y="6011025"/>
            <a:ext cx="9144000" cy="1200329"/>
          </a:xfrm>
          <a:prstGeom prst="rect">
            <a:avLst/>
          </a:prstGeom>
          <a:noFill/>
        </p:spPr>
        <p:txBody>
          <a:bodyPr wrap="square" rtlCol="0">
            <a:spAutoFit/>
          </a:bodyPr>
          <a:lstStyle/>
          <a:p>
            <a:r>
              <a:rPr lang="en-US" dirty="0" smtClean="0"/>
              <a:t>LO 6.1: </a:t>
            </a:r>
            <a:r>
              <a:rPr lang="en-US" dirty="0"/>
              <a:t>G</a:t>
            </a:r>
            <a:r>
              <a:rPr lang="en-US" dirty="0" smtClean="0"/>
              <a:t>iven </a:t>
            </a:r>
            <a:r>
              <a:rPr lang="en-US" dirty="0"/>
              <a:t>a set of experimental observations </a:t>
            </a:r>
            <a:r>
              <a:rPr lang="en-US" dirty="0" smtClean="0"/>
              <a:t>regarding processes </a:t>
            </a:r>
            <a:r>
              <a:rPr lang="en-US" dirty="0"/>
              <a:t>that are reversible, construct an </a:t>
            </a:r>
            <a:r>
              <a:rPr lang="en-US" dirty="0" smtClean="0"/>
              <a:t>explanation that </a:t>
            </a:r>
            <a:r>
              <a:rPr lang="en-US" dirty="0"/>
              <a:t>connects the observations to the reversibility of the underlying chemical reactions or processes.</a:t>
            </a:r>
            <a:r>
              <a:rPr lang="en-US" sz="1200" dirty="0" smtClean="0"/>
              <a:t>						</a:t>
            </a:r>
            <a:r>
              <a:rPr lang="en-US" dirty="0" smtClean="0"/>
              <a:t>										</a:t>
            </a:r>
            <a:endParaRPr lang="en-US" dirty="0"/>
          </a:p>
        </p:txBody>
      </p:sp>
      <p:sp>
        <p:nvSpPr>
          <p:cNvPr id="9" name="TextBox 8"/>
          <p:cNvSpPr txBox="1"/>
          <p:nvPr/>
        </p:nvSpPr>
        <p:spPr>
          <a:xfrm>
            <a:off x="8097582" y="-32652"/>
            <a:ext cx="979575" cy="369332"/>
          </a:xfrm>
          <a:prstGeom prst="rect">
            <a:avLst/>
          </a:prstGeom>
          <a:noFill/>
        </p:spPr>
        <p:txBody>
          <a:bodyPr wrap="square" rtlCol="0">
            <a:spAutoFit/>
          </a:bodyPr>
          <a:lstStyle/>
          <a:p>
            <a:r>
              <a:rPr lang="en-US" dirty="0" smtClean="0">
                <a:hlinkClick r:id="rId2"/>
              </a:rPr>
              <a:t>Source</a:t>
            </a:r>
            <a:endParaRPr lang="en-US" dirty="0"/>
          </a:p>
        </p:txBody>
      </p:sp>
      <p:sp>
        <p:nvSpPr>
          <p:cNvPr id="11" name="TextBox 10"/>
          <p:cNvSpPr txBox="1"/>
          <p:nvPr/>
        </p:nvSpPr>
        <p:spPr>
          <a:xfrm>
            <a:off x="8157538" y="1816854"/>
            <a:ext cx="894959" cy="369332"/>
          </a:xfrm>
          <a:prstGeom prst="rect">
            <a:avLst/>
          </a:prstGeom>
          <a:noFill/>
        </p:spPr>
        <p:txBody>
          <a:bodyPr wrap="square" rtlCol="0">
            <a:spAutoFit/>
          </a:bodyPr>
          <a:lstStyle/>
          <a:p>
            <a:r>
              <a:rPr lang="en-US" dirty="0" smtClean="0">
                <a:hlinkClick r:id="rId3"/>
              </a:rPr>
              <a:t>Video</a:t>
            </a:r>
            <a:endParaRPr lang="en-US" dirty="0"/>
          </a:p>
        </p:txBody>
      </p:sp>
      <p:pic>
        <p:nvPicPr>
          <p:cNvPr id="3" name="Picture 2"/>
          <p:cNvPicPr>
            <a:picLocks noChangeAspect="1"/>
          </p:cNvPicPr>
          <p:nvPr/>
        </p:nvPicPr>
        <p:blipFill>
          <a:blip r:embed="rId4"/>
          <a:stretch>
            <a:fillRect/>
          </a:stretch>
        </p:blipFill>
        <p:spPr>
          <a:xfrm>
            <a:off x="116254" y="3920020"/>
            <a:ext cx="6024591" cy="1918399"/>
          </a:xfrm>
          <a:prstGeom prst="rect">
            <a:avLst/>
          </a:prstGeom>
        </p:spPr>
      </p:pic>
      <p:pic>
        <p:nvPicPr>
          <p:cNvPr id="10" name="Picture 9"/>
          <p:cNvPicPr>
            <a:picLocks noChangeAspect="1"/>
          </p:cNvPicPr>
          <p:nvPr/>
        </p:nvPicPr>
        <p:blipFill rotWithShape="1">
          <a:blip r:embed="rId5"/>
          <a:srcRect b="6953"/>
          <a:stretch/>
        </p:blipFill>
        <p:spPr>
          <a:xfrm>
            <a:off x="6270852" y="4049175"/>
            <a:ext cx="2806305" cy="1702941"/>
          </a:xfrm>
          <a:prstGeom prst="rect">
            <a:avLst/>
          </a:prstGeom>
        </p:spPr>
      </p:pic>
    </p:spTree>
    <p:extLst>
      <p:ext uri="{BB962C8B-B14F-4D97-AF65-F5344CB8AC3E}">
        <p14:creationId xmlns:p14="http://schemas.microsoft.com/office/powerpoint/2010/main" val="55220931"/>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98474" y="163262"/>
            <a:ext cx="7556313" cy="1116106"/>
          </a:xfrm>
        </p:spPr>
        <p:txBody>
          <a:bodyPr/>
          <a:lstStyle/>
          <a:p>
            <a:r>
              <a:rPr lang="en-US" dirty="0" smtClean="0">
                <a:solidFill>
                  <a:srgbClr val="00B0F0"/>
                </a:solidFill>
              </a:rPr>
              <a:t>Gravimetric Analysis</a:t>
            </a:r>
            <a:br>
              <a:rPr lang="en-US" dirty="0" smtClean="0">
                <a:solidFill>
                  <a:srgbClr val="00B0F0"/>
                </a:solidFill>
              </a:rPr>
            </a:br>
            <a:endParaRPr lang="en-US" dirty="0">
              <a:solidFill>
                <a:srgbClr val="00B0F0"/>
              </a:solidFill>
            </a:endParaRPr>
          </a:p>
        </p:txBody>
      </p:sp>
      <p:sp>
        <p:nvSpPr>
          <p:cNvPr id="5" name="Content Placeholder 4"/>
          <p:cNvSpPr>
            <a:spLocks noGrp="1"/>
          </p:cNvSpPr>
          <p:nvPr>
            <p:ph sz="half" idx="1"/>
          </p:nvPr>
        </p:nvSpPr>
        <p:spPr>
          <a:xfrm>
            <a:off x="35074" y="678765"/>
            <a:ext cx="3567932" cy="4959685"/>
          </a:xfrm>
        </p:spPr>
        <p:txBody>
          <a:bodyPr/>
          <a:lstStyle/>
          <a:p>
            <a:r>
              <a:rPr lang="en-US" sz="1400" dirty="0" smtClean="0"/>
              <a:t>What It Determines:  </a:t>
            </a:r>
          </a:p>
          <a:p>
            <a:pPr lvl="1"/>
            <a:r>
              <a:rPr lang="en-US" sz="1400" dirty="0" smtClean="0"/>
              <a:t>amount of </a:t>
            </a:r>
            <a:r>
              <a:rPr lang="en-US" sz="1400" dirty="0" err="1" smtClean="0"/>
              <a:t>analyte</a:t>
            </a:r>
            <a:r>
              <a:rPr lang="en-US" sz="1400" dirty="0" smtClean="0"/>
              <a:t> by mass measurements</a:t>
            </a:r>
          </a:p>
          <a:p>
            <a:pPr lvl="1"/>
            <a:r>
              <a:rPr lang="en-US" sz="1400" dirty="0" smtClean="0"/>
              <a:t>% composition</a:t>
            </a:r>
          </a:p>
          <a:p>
            <a:pPr lvl="1"/>
            <a:r>
              <a:rPr lang="en-US" sz="1400" dirty="0" smtClean="0"/>
              <a:t>empirical formulas</a:t>
            </a:r>
          </a:p>
          <a:p>
            <a:r>
              <a:rPr lang="en-US" sz="1400" dirty="0" smtClean="0"/>
              <a:t>How It Can Be Done:  </a:t>
            </a:r>
          </a:p>
          <a:p>
            <a:pPr lvl="1"/>
            <a:r>
              <a:rPr lang="en-US" sz="1400" dirty="0" smtClean="0"/>
              <a:t>Dehydration of a hydrate</a:t>
            </a:r>
          </a:p>
          <a:p>
            <a:pPr lvl="1"/>
            <a:r>
              <a:rPr lang="en-US" sz="1400" dirty="0" smtClean="0"/>
              <a:t>Forming a precipitate, which is then isolated and massed</a:t>
            </a:r>
          </a:p>
          <a:p>
            <a:r>
              <a:rPr lang="en-US" sz="1400" dirty="0" smtClean="0"/>
              <a:t>Analysis:</a:t>
            </a:r>
          </a:p>
          <a:p>
            <a:pPr lvl="1"/>
            <a:r>
              <a:rPr lang="en-US" sz="1400" dirty="0" smtClean="0"/>
              <a:t>Remember to ALWAYS go to moles!</a:t>
            </a:r>
          </a:p>
          <a:p>
            <a:pPr lvl="1"/>
            <a:r>
              <a:rPr lang="en-US" sz="1400" dirty="0" smtClean="0"/>
              <a:t>use mole ratios to convert between various components</a:t>
            </a:r>
          </a:p>
          <a:p>
            <a:endParaRPr lang="en-US" sz="1600" dirty="0" smtClean="0"/>
          </a:p>
        </p:txBody>
      </p:sp>
      <p:sp>
        <p:nvSpPr>
          <p:cNvPr id="7" name="Text Placeholder 5"/>
          <p:cNvSpPr>
            <a:spLocks noGrp="1"/>
          </p:cNvSpPr>
          <p:nvPr/>
        </p:nvSpPr>
        <p:spPr>
          <a:xfrm>
            <a:off x="376638" y="1313123"/>
            <a:ext cx="7558960" cy="774700"/>
          </a:xfrm>
          <a:prstGeom prst="rect">
            <a:avLst/>
          </a:prstGeom>
        </p:spPr>
        <p:txBody>
          <a:bodyPr vert="horz" lIns="91440" tIns="45720" rIns="91440" bIns="45720" rtlCol="0" anchor="t" anchorCtr="0">
            <a:noAutofit/>
          </a:bodyPr>
          <a:lstStyle>
            <a:lvl1pPr marL="0" indent="0" algn="l" defTabSz="914400" rtl="0" eaLnBrk="1" latinLnBrk="0" hangingPunct="1">
              <a:spcBef>
                <a:spcPts val="2000"/>
              </a:spcBef>
              <a:buClr>
                <a:schemeClr val="accent1"/>
              </a:buClr>
              <a:buSzPct val="75000"/>
              <a:buFont typeface="Wingdings" pitchFamily="2" charset="2"/>
              <a:buNone/>
              <a:defRPr kumimoji="0" sz="2400" b="0" i="0" u="none" strike="noStrike" kern="1200" cap="none" spc="0" normalizeH="0" baseline="0">
                <a:ln>
                  <a:noFill/>
                </a:ln>
                <a:solidFill>
                  <a:schemeClr val="accent3"/>
                </a:solidFill>
                <a:effectLst/>
                <a:uLnTx/>
                <a:uFillTx/>
                <a:latin typeface="+mj-lt"/>
                <a:ea typeface="+mj-ea"/>
                <a:cs typeface="+mj-cs"/>
              </a:defRPr>
            </a:lvl1pPr>
            <a:lvl2pPr marL="457200" indent="0" algn="l" defTabSz="914400" rtl="0" eaLnBrk="1" latinLnBrk="0" hangingPunct="1">
              <a:spcBef>
                <a:spcPts val="600"/>
              </a:spcBef>
              <a:buClr>
                <a:schemeClr val="accent1">
                  <a:lumMod val="60000"/>
                  <a:lumOff val="40000"/>
                </a:schemeClr>
              </a:buClr>
              <a:buSzPct val="75000"/>
              <a:buFont typeface="Wingdings" pitchFamily="2" charset="2"/>
              <a:buNone/>
              <a:defRPr sz="1200" kern="1200">
                <a:solidFill>
                  <a:schemeClr val="tx1">
                    <a:lumMod val="65000"/>
                    <a:lumOff val="35000"/>
                  </a:schemeClr>
                </a:solidFill>
                <a:latin typeface="+mn-lt"/>
                <a:ea typeface="+mn-ea"/>
                <a:cs typeface="+mn-cs"/>
              </a:defRPr>
            </a:lvl2pPr>
            <a:lvl3pPr marL="914400" indent="0" algn="l" defTabSz="914400" rtl="0" eaLnBrk="1" latinLnBrk="0" hangingPunct="1">
              <a:spcBef>
                <a:spcPts val="600"/>
              </a:spcBef>
              <a:buClr>
                <a:schemeClr val="accent1"/>
              </a:buClr>
              <a:buSzPct val="75000"/>
              <a:buFont typeface="Wingdings" pitchFamily="2" charset="2"/>
              <a:buNone/>
              <a:defRPr sz="1000" kern="1200">
                <a:solidFill>
                  <a:schemeClr val="tx1">
                    <a:lumMod val="65000"/>
                    <a:lumOff val="35000"/>
                  </a:schemeClr>
                </a:solidFill>
                <a:latin typeface="+mn-lt"/>
                <a:ea typeface="+mn-ea"/>
                <a:cs typeface="+mn-cs"/>
              </a:defRPr>
            </a:lvl3pPr>
            <a:lvl4pPr marL="1371600" indent="0" algn="l" defTabSz="914400" rtl="0" eaLnBrk="1" latinLnBrk="0" hangingPunct="1">
              <a:spcBef>
                <a:spcPts val="600"/>
              </a:spcBef>
              <a:buClr>
                <a:schemeClr val="accent1">
                  <a:lumMod val="60000"/>
                  <a:lumOff val="40000"/>
                </a:schemeClr>
              </a:buClr>
              <a:buSzPct val="75000"/>
              <a:buFont typeface="Wingdings" pitchFamily="2" charset="2"/>
              <a:buNone/>
              <a:defRPr sz="900" kern="1200">
                <a:solidFill>
                  <a:schemeClr val="tx1">
                    <a:lumMod val="65000"/>
                    <a:lumOff val="35000"/>
                  </a:schemeClr>
                </a:solidFill>
                <a:latin typeface="+mn-lt"/>
                <a:ea typeface="+mn-ea"/>
                <a:cs typeface="+mn-cs"/>
              </a:defRPr>
            </a:lvl4pPr>
            <a:lvl5pPr marL="1828800" indent="0" algn="l" defTabSz="914400" rtl="0" eaLnBrk="1" latinLnBrk="0" hangingPunct="1">
              <a:spcBef>
                <a:spcPts val="600"/>
              </a:spcBef>
              <a:buClr>
                <a:schemeClr val="accent1"/>
              </a:buClr>
              <a:buSzPct val="75000"/>
              <a:buFont typeface="Wingdings" pitchFamily="2" charset="2"/>
              <a:buNone/>
              <a:defRPr sz="900" kern="1200">
                <a:solidFill>
                  <a:schemeClr val="tx1">
                    <a:lumMod val="65000"/>
                    <a:lumOff val="35000"/>
                  </a:schemeClr>
                </a:solidFill>
                <a:latin typeface="+mn-lt"/>
                <a:ea typeface="+mn-ea"/>
                <a:cs typeface="+mn-cs"/>
              </a:defRPr>
            </a:lvl5pPr>
            <a:lvl6pPr marL="22860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a:solidFill>
                  <a:schemeClr val="tx1">
                    <a:lumMod val="65000"/>
                    <a:lumOff val="35000"/>
                  </a:schemeClr>
                </a:solidFill>
                <a:latin typeface="+mn-lt"/>
                <a:ea typeface="+mn-ea"/>
                <a:cs typeface="+mn-cs"/>
              </a:defRPr>
            </a:lvl6pPr>
            <a:lvl7pPr marL="27432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7pPr>
            <a:lvl8pPr marL="32004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baseline="0">
                <a:solidFill>
                  <a:schemeClr val="tx1">
                    <a:lumMod val="65000"/>
                    <a:lumOff val="35000"/>
                  </a:schemeClr>
                </a:solidFill>
                <a:latin typeface="+mn-lt"/>
                <a:ea typeface="+mn-ea"/>
                <a:cs typeface="+mn-cs"/>
              </a:defRPr>
            </a:lvl8pPr>
            <a:lvl9pPr marL="36576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9pPr>
          </a:lstStyle>
          <a:p>
            <a:endParaRPr lang="en-US" dirty="0"/>
          </a:p>
        </p:txBody>
      </p:sp>
      <p:sp>
        <p:nvSpPr>
          <p:cNvPr id="8" name="TextBox 7"/>
          <p:cNvSpPr txBox="1"/>
          <p:nvPr/>
        </p:nvSpPr>
        <p:spPr>
          <a:xfrm>
            <a:off x="4571997" y="5590100"/>
            <a:ext cx="4572000" cy="1280160"/>
          </a:xfrm>
          <a:prstGeom prst="rect">
            <a:avLst/>
          </a:prstGeom>
          <a:solidFill>
            <a:schemeClr val="accent3"/>
          </a:solidFill>
        </p:spPr>
        <p:txBody>
          <a:bodyPr wrap="square" rtlCol="0">
            <a:spAutoFit/>
          </a:bodyPr>
          <a:lstStyle>
            <a:defPPr>
              <a:defRPr lang="en-US"/>
            </a:defPPr>
            <a:lvl1pPr>
              <a:defRPr sz="1050"/>
            </a:lvl1pPr>
          </a:lstStyle>
          <a:p>
            <a:r>
              <a:rPr lang="en-US" sz="900" u="sng" dirty="0" smtClean="0"/>
              <a:t>Learning Objectives</a:t>
            </a:r>
          </a:p>
          <a:p>
            <a:r>
              <a:rPr lang="en-US" sz="900" dirty="0" smtClean="0"/>
              <a:t>1.3</a:t>
            </a:r>
            <a:r>
              <a:rPr lang="en-US" sz="900" dirty="0"/>
              <a:t>: The student is able to select and apply mathematical relationships to mass data in order to justify a claim regarding the identity and/or estimated purity of a substance. </a:t>
            </a:r>
          </a:p>
          <a:p>
            <a:r>
              <a:rPr lang="en-US" sz="900" dirty="0" smtClean="0"/>
              <a:t>1.17</a:t>
            </a:r>
            <a:r>
              <a:rPr lang="en-US" sz="900" dirty="0"/>
              <a:t>: The student is able to express the law of conservation of mass quantitatively and qualitatively using symbolic representations and particulate drawings. </a:t>
            </a:r>
          </a:p>
          <a:p>
            <a:r>
              <a:rPr lang="en-US" sz="900" dirty="0" smtClean="0"/>
              <a:t>1.19</a:t>
            </a:r>
            <a:r>
              <a:rPr lang="en-US" sz="900" dirty="0"/>
              <a:t>: The student can design, and/or interpret data from, an experiment that uses gravimetric analysis to determine the concentration of an </a:t>
            </a:r>
            <a:r>
              <a:rPr lang="en-US" sz="900" dirty="0" err="1"/>
              <a:t>analyte</a:t>
            </a:r>
            <a:r>
              <a:rPr lang="en-US" sz="900" dirty="0"/>
              <a:t> in a solution</a:t>
            </a:r>
            <a:r>
              <a:rPr lang="en-US" sz="900" dirty="0" smtClean="0"/>
              <a:t>.</a:t>
            </a:r>
            <a:r>
              <a:rPr lang="en-US" dirty="0"/>
              <a:t>				</a:t>
            </a:r>
          </a:p>
        </p:txBody>
      </p:sp>
      <p:sp>
        <p:nvSpPr>
          <p:cNvPr id="9" name="TextBox 8"/>
          <p:cNvSpPr txBox="1"/>
          <p:nvPr/>
        </p:nvSpPr>
        <p:spPr>
          <a:xfrm>
            <a:off x="8097582" y="-32652"/>
            <a:ext cx="979575" cy="369332"/>
          </a:xfrm>
          <a:prstGeom prst="rect">
            <a:avLst/>
          </a:prstGeom>
          <a:noFill/>
        </p:spPr>
        <p:txBody>
          <a:bodyPr wrap="square" rtlCol="0">
            <a:spAutoFit/>
          </a:bodyPr>
          <a:lstStyle/>
          <a:p>
            <a:r>
              <a:rPr lang="en-US" dirty="0" smtClean="0">
                <a:hlinkClick r:id="rId2"/>
              </a:rPr>
              <a:t>Source</a:t>
            </a:r>
            <a:endParaRPr lang="en-US" dirty="0"/>
          </a:p>
        </p:txBody>
      </p:sp>
      <p:sp>
        <p:nvSpPr>
          <p:cNvPr id="11" name="TextBox 10"/>
          <p:cNvSpPr txBox="1"/>
          <p:nvPr/>
        </p:nvSpPr>
        <p:spPr>
          <a:xfrm>
            <a:off x="8157538" y="1816854"/>
            <a:ext cx="894959" cy="369332"/>
          </a:xfrm>
          <a:prstGeom prst="rect">
            <a:avLst/>
          </a:prstGeom>
          <a:noFill/>
        </p:spPr>
        <p:txBody>
          <a:bodyPr wrap="square" rtlCol="0">
            <a:spAutoFit/>
          </a:bodyPr>
          <a:lstStyle/>
          <a:p>
            <a:r>
              <a:rPr lang="en-US" dirty="0" smtClean="0">
                <a:hlinkClick r:id="rId3"/>
              </a:rPr>
              <a:t>Video</a:t>
            </a:r>
            <a:endParaRPr lang="en-US" dirty="0"/>
          </a:p>
        </p:txBody>
      </p:sp>
      <p:sp>
        <p:nvSpPr>
          <p:cNvPr id="16" name="TextBox 15"/>
          <p:cNvSpPr txBox="1"/>
          <p:nvPr/>
        </p:nvSpPr>
        <p:spPr>
          <a:xfrm>
            <a:off x="0" y="5586908"/>
            <a:ext cx="4572000" cy="1280160"/>
          </a:xfrm>
          <a:prstGeom prst="rect">
            <a:avLst/>
          </a:prstGeom>
          <a:solidFill>
            <a:schemeClr val="accent6"/>
          </a:solidFill>
        </p:spPr>
        <p:txBody>
          <a:bodyPr wrap="square" rtlCol="0">
            <a:spAutoFit/>
          </a:bodyPr>
          <a:lstStyle/>
          <a:p>
            <a:pPr marL="0" lvl="1"/>
            <a:r>
              <a:rPr lang="en-US" sz="900" u="sng" dirty="0" smtClean="0"/>
              <a:t>Science Practices</a:t>
            </a:r>
          </a:p>
          <a:p>
            <a:pPr marL="0" lvl="1"/>
            <a:r>
              <a:rPr lang="en-US" sz="900" dirty="0" smtClean="0"/>
              <a:t>1.5  </a:t>
            </a:r>
            <a:r>
              <a:rPr lang="en-US" sz="900" dirty="0"/>
              <a:t>The student can </a:t>
            </a:r>
            <a:r>
              <a:rPr lang="en-US" sz="900" i="1" dirty="0"/>
              <a:t>re-express key elements </a:t>
            </a:r>
            <a:r>
              <a:rPr lang="en-US" sz="900" dirty="0"/>
              <a:t>of natural phenomena across multiple representations in the domain</a:t>
            </a:r>
            <a:r>
              <a:rPr lang="en-US" sz="900" dirty="0" smtClean="0"/>
              <a:t>.</a:t>
            </a:r>
          </a:p>
          <a:p>
            <a:pPr marL="0" lvl="1"/>
            <a:r>
              <a:rPr lang="en-US" sz="900" dirty="0" smtClean="0"/>
              <a:t>2.2  The </a:t>
            </a:r>
            <a:r>
              <a:rPr lang="en-US" sz="900" dirty="0"/>
              <a:t>student can </a:t>
            </a:r>
            <a:r>
              <a:rPr lang="en-US" sz="900" i="1" dirty="0"/>
              <a:t>apply mathematical routines </a:t>
            </a:r>
            <a:r>
              <a:rPr lang="en-US" sz="900" dirty="0"/>
              <a:t>to quantities that describe natural phenomena</a:t>
            </a:r>
            <a:r>
              <a:rPr lang="en-US" sz="900" dirty="0" smtClean="0"/>
              <a:t>.</a:t>
            </a:r>
          </a:p>
          <a:p>
            <a:pPr marL="0" lvl="1"/>
            <a:r>
              <a:rPr lang="en-US" sz="900" dirty="0" smtClean="0"/>
              <a:t>4.2  The </a:t>
            </a:r>
            <a:r>
              <a:rPr lang="en-US" sz="900" dirty="0"/>
              <a:t>student can </a:t>
            </a:r>
            <a:r>
              <a:rPr lang="en-US" sz="900" i="1" dirty="0"/>
              <a:t>design a plan </a:t>
            </a:r>
            <a:r>
              <a:rPr lang="en-US" sz="900" dirty="0"/>
              <a:t>for collecting data to answer a particular scientific question.</a:t>
            </a:r>
          </a:p>
          <a:p>
            <a:pPr marL="0" lvl="1"/>
            <a:r>
              <a:rPr lang="en-US" sz="900" dirty="0" smtClean="0"/>
              <a:t>5.1  </a:t>
            </a:r>
            <a:r>
              <a:rPr lang="en-US" sz="900" dirty="0"/>
              <a:t>The student can </a:t>
            </a:r>
            <a:r>
              <a:rPr lang="en-US" sz="900" i="1" dirty="0"/>
              <a:t>analyze data </a:t>
            </a:r>
            <a:r>
              <a:rPr lang="en-US" sz="900" dirty="0"/>
              <a:t>to identify patterns or relationships</a:t>
            </a:r>
            <a:r>
              <a:rPr lang="en-US" sz="900" dirty="0" smtClean="0"/>
              <a:t>.</a:t>
            </a:r>
          </a:p>
          <a:p>
            <a:pPr marL="0" lvl="1"/>
            <a:r>
              <a:rPr lang="en-US" sz="900" dirty="0" smtClean="0"/>
              <a:t>6.1  </a:t>
            </a:r>
            <a:r>
              <a:rPr lang="en-US" sz="900" dirty="0"/>
              <a:t>The student can </a:t>
            </a:r>
            <a:r>
              <a:rPr lang="en-US" sz="900" i="1" dirty="0"/>
              <a:t>justify claims with evidence</a:t>
            </a:r>
            <a:r>
              <a:rPr lang="en-US" sz="900" dirty="0" smtClean="0"/>
              <a:t>.</a:t>
            </a:r>
            <a:endParaRPr lang="en-US" sz="900" dirty="0"/>
          </a:p>
        </p:txBody>
      </p:sp>
      <p:graphicFrame>
        <p:nvGraphicFramePr>
          <p:cNvPr id="17" name="Table 16"/>
          <p:cNvGraphicFramePr>
            <a:graphicFrameLocks noGrp="1"/>
          </p:cNvGraphicFramePr>
          <p:nvPr>
            <p:extLst>
              <p:ext uri="{D42A27DB-BD31-4B8C-83A1-F6EECF244321}">
                <p14:modId xmlns:p14="http://schemas.microsoft.com/office/powerpoint/2010/main" val="2654837637"/>
              </p:ext>
            </p:extLst>
          </p:nvPr>
        </p:nvGraphicFramePr>
        <p:xfrm>
          <a:off x="-4" y="4550588"/>
          <a:ext cx="9144000" cy="1097280"/>
        </p:xfrm>
        <a:graphic>
          <a:graphicData uri="http://schemas.openxmlformats.org/drawingml/2006/table">
            <a:tbl>
              <a:tblPr firstRow="1" bandRow="1">
                <a:tableStyleId>{5C22544A-7EE6-4342-B048-85BDC9FD1C3A}</a:tableStyleId>
              </a:tblPr>
              <a:tblGrid>
                <a:gridCol w="2286000"/>
                <a:gridCol w="2286000"/>
                <a:gridCol w="2286000"/>
                <a:gridCol w="2286000"/>
              </a:tblGrid>
              <a:tr h="370840">
                <a:tc>
                  <a:txBody>
                    <a:bodyPr/>
                    <a:lstStyle/>
                    <a:p>
                      <a:r>
                        <a:rPr lang="en-US" sz="1600" b="1" dirty="0" smtClean="0"/>
                        <a:t>Possible Source of Error</a:t>
                      </a:r>
                      <a:endParaRPr lang="en-US" sz="1600" b="1" dirty="0"/>
                    </a:p>
                  </a:txBody>
                  <a:tcPr>
                    <a:solidFill>
                      <a:schemeClr val="tx2">
                        <a:lumMod val="50000"/>
                        <a:lumOff val="5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Contamination in solid </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Incomplete Precipitation</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Solid not fully dehydrated </a:t>
                      </a:r>
                    </a:p>
                  </a:txBody>
                  <a:tcPr/>
                </a:tc>
              </a:tr>
              <a:tr h="370840">
                <a:tc>
                  <a:txBody>
                    <a:bodyPr/>
                    <a:lstStyle/>
                    <a:p>
                      <a:r>
                        <a:rPr lang="en-US" sz="1600" b="1" dirty="0" smtClean="0"/>
                        <a:t>Impact on Results</a:t>
                      </a:r>
                      <a:endParaRPr lang="en-US" sz="1600" b="1" dirty="0"/>
                    </a:p>
                  </a:txBody>
                  <a:tcPr>
                    <a:solidFill>
                      <a:schemeClr val="tx2">
                        <a:lumMod val="50000"/>
                        <a:lumOff val="50000"/>
                      </a:schemeClr>
                    </a:solidFill>
                  </a:tcPr>
                </a:tc>
                <a:tc>
                  <a:txBody>
                    <a:bodyPr/>
                    <a:lstStyle/>
                    <a:p>
                      <a:r>
                        <a:rPr lang="en-US" sz="1400" dirty="0" smtClean="0">
                          <a:sym typeface="Symbol"/>
                        </a:rPr>
                        <a:t>measured </a:t>
                      </a:r>
                      <a:r>
                        <a:rPr lang="en-US" sz="1400" dirty="0" smtClean="0"/>
                        <a:t>mass too large </a:t>
                      </a:r>
                      <a:endParaRPr lang="en-US" sz="1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Lose ion in filtrate – mass too small</a:t>
                      </a:r>
                    </a:p>
                  </a:txBody>
                  <a:tcPr/>
                </a:tc>
                <a:tc>
                  <a:txBody>
                    <a:bodyPr/>
                    <a:lstStyle/>
                    <a:p>
                      <a:r>
                        <a:rPr lang="en-US" sz="1400" dirty="0" smtClean="0">
                          <a:sym typeface="Symbol"/>
                        </a:rPr>
                        <a:t>measured </a:t>
                      </a:r>
                      <a:r>
                        <a:rPr lang="en-US" sz="1400" dirty="0" smtClean="0"/>
                        <a:t>mass too large </a:t>
                      </a:r>
                      <a:endParaRPr lang="en-US" sz="1400" dirty="0"/>
                    </a:p>
                  </a:txBody>
                  <a:tcPr/>
                </a:tc>
              </a:tr>
            </a:tbl>
          </a:graphicData>
        </a:graphic>
      </p:graphicFrame>
      <p:sp>
        <p:nvSpPr>
          <p:cNvPr id="18" name="TextBox 17"/>
          <p:cNvSpPr txBox="1"/>
          <p:nvPr/>
        </p:nvSpPr>
        <p:spPr>
          <a:xfrm>
            <a:off x="7678757" y="2117319"/>
            <a:ext cx="1376367" cy="369332"/>
          </a:xfrm>
          <a:prstGeom prst="rect">
            <a:avLst/>
          </a:prstGeom>
          <a:noFill/>
        </p:spPr>
        <p:txBody>
          <a:bodyPr wrap="square" rtlCol="0">
            <a:spAutoFit/>
          </a:bodyPr>
          <a:lstStyle/>
          <a:p>
            <a:r>
              <a:rPr lang="en-US" dirty="0" smtClean="0">
                <a:hlinkClick r:id="rId4"/>
              </a:rPr>
              <a:t>Virtual Lab</a:t>
            </a:r>
            <a:endParaRPr lang="en-US" dirty="0"/>
          </a:p>
        </p:txBody>
      </p:sp>
      <p:pic>
        <p:nvPicPr>
          <p:cNvPr id="19" name="Picture 18" descr="Gravimetric4.png"/>
          <p:cNvPicPr>
            <a:picLocks noChangeAspect="1"/>
          </p:cNvPicPr>
          <p:nvPr/>
        </p:nvPicPr>
        <p:blipFill>
          <a:blip r:embed="rId5"/>
          <a:stretch>
            <a:fillRect/>
          </a:stretch>
        </p:blipFill>
        <p:spPr>
          <a:xfrm>
            <a:off x="4735773" y="1086142"/>
            <a:ext cx="2719025" cy="2675520"/>
          </a:xfrm>
          <a:prstGeom prst="rect">
            <a:avLst/>
          </a:prstGeom>
        </p:spPr>
      </p:pic>
      <p:pic>
        <p:nvPicPr>
          <p:cNvPr id="3" name="Picture 2"/>
          <p:cNvPicPr>
            <a:picLocks noChangeAspect="1"/>
          </p:cNvPicPr>
          <p:nvPr/>
        </p:nvPicPr>
        <p:blipFill rotWithShape="1">
          <a:blip r:embed="rId6">
            <a:extLst>
              <a:ext uri="{28A0092B-C50C-407E-A947-70E740481C1C}">
                <a14:useLocalDpi xmlns:a14="http://schemas.microsoft.com/office/drawing/2010/main" val="0"/>
              </a:ext>
            </a:extLst>
          </a:blip>
          <a:srcRect t="18604" r="7013" b="7977"/>
          <a:stretch/>
        </p:blipFill>
        <p:spPr>
          <a:xfrm>
            <a:off x="4571997" y="808313"/>
            <a:ext cx="3081520" cy="2926080"/>
          </a:xfrm>
          <a:prstGeom prst="rect">
            <a:avLst/>
          </a:prstGeom>
        </p:spPr>
      </p:pic>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75935" y="922953"/>
            <a:ext cx="3902822" cy="2743200"/>
          </a:xfrm>
          <a:prstGeom prst="rect">
            <a:avLst/>
          </a:prstGeom>
        </p:spPr>
      </p:pic>
      <p:pic>
        <p:nvPicPr>
          <p:cNvPr id="13" name="Picture 12"/>
          <p:cNvPicPr>
            <a:picLocks noChangeAspect="1"/>
          </p:cNvPicPr>
          <p:nvPr/>
        </p:nvPicPr>
        <p:blipFill>
          <a:blip r:embed="rId8">
            <a:extLst>
              <a:ext uri="{28A0092B-C50C-407E-A947-70E740481C1C}">
                <a14:useLocalDpi xmlns:a14="http://schemas.microsoft.com/office/drawing/2010/main" val="0"/>
              </a:ext>
            </a:extLst>
          </a:blip>
          <a:srcRect r="5343"/>
          <a:stretch>
            <a:fillRect/>
          </a:stretch>
        </p:blipFill>
        <p:spPr>
          <a:xfrm>
            <a:off x="3723631" y="1024420"/>
            <a:ext cx="4036576" cy="2606040"/>
          </a:xfrm>
          <a:prstGeom prst="rect">
            <a:avLst/>
          </a:prstGeom>
        </p:spPr>
      </p:pic>
    </p:spTree>
    <p:extLst>
      <p:ext uri="{BB962C8B-B14F-4D97-AF65-F5344CB8AC3E}">
        <p14:creationId xmlns:p14="http://schemas.microsoft.com/office/powerpoint/2010/main" val="420050206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barn(inVertical)">
                                      <p:cBhvr>
                                        <p:cTn id="1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ontent Placeholder 4"/>
          <p:cNvSpPr>
            <a:spLocks noGrp="1"/>
          </p:cNvSpPr>
          <p:nvPr>
            <p:ph sz="half" idx="1"/>
          </p:nvPr>
        </p:nvSpPr>
        <p:spPr>
          <a:xfrm>
            <a:off x="-1" y="1025458"/>
            <a:ext cx="4754880" cy="3108960"/>
          </a:xfrm>
          <a:solidFill>
            <a:schemeClr val="bg2">
              <a:lumMod val="60000"/>
              <a:lumOff val="40000"/>
            </a:schemeClr>
          </a:solidFill>
        </p:spPr>
        <p:txBody>
          <a:bodyPr>
            <a:normAutofit lnSpcReduction="10000"/>
          </a:bodyPr>
          <a:lstStyle/>
          <a:p>
            <a:r>
              <a:rPr lang="en-US" sz="1400" dirty="0" smtClean="0"/>
              <a:t>How It’s Done/Analysis:</a:t>
            </a:r>
          </a:p>
          <a:p>
            <a:pPr lvl="1"/>
            <a:r>
              <a:rPr lang="en-US" sz="1400" dirty="0" smtClean="0"/>
              <a:t>Volatile liquid heated until completely vaporized</a:t>
            </a:r>
          </a:p>
          <a:p>
            <a:pPr lvl="1"/>
            <a:r>
              <a:rPr lang="en-US" sz="1400" dirty="0" smtClean="0"/>
              <a:t>PV=</a:t>
            </a:r>
            <a:r>
              <a:rPr lang="en-US" sz="1400" dirty="0" err="1" smtClean="0"/>
              <a:t>nRT</a:t>
            </a:r>
            <a:r>
              <a:rPr lang="en-US" sz="1400" dirty="0" smtClean="0"/>
              <a:t> to solve for n:</a:t>
            </a:r>
          </a:p>
          <a:p>
            <a:pPr lvl="2"/>
            <a:r>
              <a:rPr lang="en-US" sz="1400" dirty="0" smtClean="0"/>
              <a:t>Temperature of water bath=T</a:t>
            </a:r>
          </a:p>
          <a:p>
            <a:pPr lvl="2"/>
            <a:r>
              <a:rPr lang="en-US" sz="1400" dirty="0" smtClean="0"/>
              <a:t>Small hole in stopper means Pressure = room pressure </a:t>
            </a:r>
          </a:p>
          <a:p>
            <a:pPr lvl="2"/>
            <a:r>
              <a:rPr lang="en-US" sz="1400" dirty="0" smtClean="0"/>
              <a:t>Volume=volume of flask</a:t>
            </a:r>
          </a:p>
          <a:p>
            <a:pPr lvl="1"/>
            <a:r>
              <a:rPr lang="en-US" sz="1400" dirty="0" smtClean="0"/>
              <a:t>Divide Mass of </a:t>
            </a:r>
            <a:r>
              <a:rPr lang="en-US" sz="1400" dirty="0" err="1" smtClean="0"/>
              <a:t>recondensed</a:t>
            </a:r>
            <a:r>
              <a:rPr lang="en-US" sz="1400" dirty="0" smtClean="0"/>
              <a:t> unknown by moles, compare to known molar mass to ID unknown</a:t>
            </a:r>
          </a:p>
          <a:p>
            <a:pPr lvl="1"/>
            <a:r>
              <a:rPr lang="en-US" sz="1400" dirty="0" smtClean="0"/>
              <a:t>Assume vapor completely </a:t>
            </a:r>
            <a:r>
              <a:rPr lang="en-US" sz="1400" dirty="0" err="1" smtClean="0"/>
              <a:t>recondenses</a:t>
            </a:r>
            <a:r>
              <a:rPr lang="en-US" sz="1400" dirty="0" smtClean="0"/>
              <a:t> </a:t>
            </a:r>
          </a:p>
          <a:p>
            <a:pPr lvl="1">
              <a:buNone/>
            </a:pPr>
            <a:r>
              <a:rPr lang="en-US" sz="1400" dirty="0" smtClean="0">
                <a:sym typeface="Wingdings" pitchFamily="2" charset="2"/>
              </a:rPr>
              <a:t></a:t>
            </a:r>
            <a:r>
              <a:rPr lang="en-US" sz="1400" dirty="0" smtClean="0"/>
              <a:t>If lose vapor, then mass would be too low, and moles would be low</a:t>
            </a:r>
          </a:p>
          <a:p>
            <a:pPr lvl="1">
              <a:buNone/>
            </a:pPr>
            <a:endParaRPr lang="en-US" sz="1600" dirty="0" smtClean="0"/>
          </a:p>
        </p:txBody>
      </p:sp>
      <p:sp>
        <p:nvSpPr>
          <p:cNvPr id="4" name="Title 3"/>
          <p:cNvSpPr>
            <a:spLocks noGrp="1"/>
          </p:cNvSpPr>
          <p:nvPr>
            <p:ph type="title"/>
          </p:nvPr>
        </p:nvSpPr>
        <p:spPr>
          <a:xfrm>
            <a:off x="498474" y="163262"/>
            <a:ext cx="7556313" cy="1116106"/>
          </a:xfrm>
        </p:spPr>
        <p:txBody>
          <a:bodyPr/>
          <a:lstStyle/>
          <a:p>
            <a:r>
              <a:rPr lang="en-US" dirty="0" smtClean="0">
                <a:solidFill>
                  <a:srgbClr val="00B0F0"/>
                </a:solidFill>
              </a:rPr>
              <a:t>Gas </a:t>
            </a:r>
            <a:r>
              <a:rPr lang="en-US" smtClean="0">
                <a:solidFill>
                  <a:srgbClr val="00B0F0"/>
                </a:solidFill>
              </a:rPr>
              <a:t>Laws Labs</a:t>
            </a:r>
            <a:endParaRPr lang="en-US" dirty="0">
              <a:solidFill>
                <a:srgbClr val="00B0F0"/>
              </a:solidFill>
            </a:endParaRPr>
          </a:p>
        </p:txBody>
      </p:sp>
      <p:sp>
        <p:nvSpPr>
          <p:cNvPr id="9" name="TextBox 8"/>
          <p:cNvSpPr txBox="1"/>
          <p:nvPr/>
        </p:nvSpPr>
        <p:spPr>
          <a:xfrm>
            <a:off x="7895969" y="-32652"/>
            <a:ext cx="1181190" cy="369332"/>
          </a:xfrm>
          <a:prstGeom prst="rect">
            <a:avLst/>
          </a:prstGeom>
          <a:noFill/>
        </p:spPr>
        <p:txBody>
          <a:bodyPr wrap="square" rtlCol="0">
            <a:spAutoFit/>
          </a:bodyPr>
          <a:lstStyle/>
          <a:p>
            <a:r>
              <a:rPr lang="en-US" dirty="0" smtClean="0">
                <a:hlinkClick r:id="rId2"/>
              </a:rPr>
              <a:t>Source 1</a:t>
            </a:r>
            <a:endParaRPr lang="en-US" dirty="0"/>
          </a:p>
        </p:txBody>
      </p:sp>
      <p:sp>
        <p:nvSpPr>
          <p:cNvPr id="11" name="TextBox 10"/>
          <p:cNvSpPr txBox="1"/>
          <p:nvPr/>
        </p:nvSpPr>
        <p:spPr>
          <a:xfrm>
            <a:off x="7895970" y="2361511"/>
            <a:ext cx="1156528" cy="369332"/>
          </a:xfrm>
          <a:prstGeom prst="rect">
            <a:avLst/>
          </a:prstGeom>
          <a:noFill/>
        </p:spPr>
        <p:txBody>
          <a:bodyPr wrap="square" rtlCol="0">
            <a:spAutoFit/>
          </a:bodyPr>
          <a:lstStyle/>
          <a:p>
            <a:r>
              <a:rPr lang="en-US" dirty="0" smtClean="0">
                <a:hlinkClick r:id="rId3"/>
              </a:rPr>
              <a:t>Video 1</a:t>
            </a:r>
            <a:endParaRPr lang="en-US" dirty="0"/>
          </a:p>
        </p:txBody>
      </p:sp>
      <p:pic>
        <p:nvPicPr>
          <p:cNvPr id="10242" name="Picture 2" descr="http://chemskills.com/sites/default/files/ideal-gas2.png"/>
          <p:cNvPicPr>
            <a:picLocks noChangeAspect="1" noChangeArrowheads="1"/>
          </p:cNvPicPr>
          <p:nvPr/>
        </p:nvPicPr>
        <p:blipFill>
          <a:blip r:embed="rId4"/>
          <a:srcRect l="14233"/>
          <a:stretch>
            <a:fillRect/>
          </a:stretch>
        </p:blipFill>
        <p:spPr bwMode="auto">
          <a:xfrm>
            <a:off x="-1" y="1347918"/>
            <a:ext cx="4754880" cy="2765849"/>
          </a:xfrm>
          <a:prstGeom prst="rect">
            <a:avLst/>
          </a:prstGeom>
          <a:noFill/>
          <a:ln w="28575">
            <a:solidFill>
              <a:srgbClr val="00B0F0"/>
            </a:solidFill>
          </a:ln>
        </p:spPr>
      </p:pic>
      <p:sp>
        <p:nvSpPr>
          <p:cNvPr id="10" name="TextBox 9"/>
          <p:cNvSpPr txBox="1"/>
          <p:nvPr/>
        </p:nvSpPr>
        <p:spPr>
          <a:xfrm>
            <a:off x="1803" y="996286"/>
            <a:ext cx="4769518" cy="338554"/>
          </a:xfrm>
          <a:prstGeom prst="rect">
            <a:avLst/>
          </a:prstGeom>
          <a:solidFill>
            <a:schemeClr val="bg1"/>
          </a:solidFill>
          <a:ln w="28575">
            <a:solidFill>
              <a:srgbClr val="00B0F0"/>
            </a:solidFill>
          </a:ln>
        </p:spPr>
        <p:txBody>
          <a:bodyPr wrap="square" rtlCol="0">
            <a:spAutoFit/>
          </a:bodyPr>
          <a:lstStyle/>
          <a:p>
            <a:r>
              <a:rPr lang="en-US" sz="1600" dirty="0" smtClean="0"/>
              <a:t>Determination of Molar Mass of  a Volatile Liquid</a:t>
            </a:r>
            <a:endParaRPr lang="en-US" sz="1600" dirty="0"/>
          </a:p>
        </p:txBody>
      </p:sp>
      <p:sp>
        <p:nvSpPr>
          <p:cNvPr id="12" name="TextBox 11"/>
          <p:cNvSpPr txBox="1"/>
          <p:nvPr/>
        </p:nvSpPr>
        <p:spPr>
          <a:xfrm>
            <a:off x="4981389" y="5656775"/>
            <a:ext cx="4162607" cy="1361911"/>
          </a:xfrm>
          <a:prstGeom prst="rect">
            <a:avLst/>
          </a:prstGeom>
          <a:solidFill>
            <a:schemeClr val="accent3"/>
          </a:solidFill>
        </p:spPr>
        <p:txBody>
          <a:bodyPr wrap="square" rtlCol="0">
            <a:spAutoFit/>
          </a:bodyPr>
          <a:lstStyle>
            <a:defPPr>
              <a:defRPr lang="en-US"/>
            </a:defPPr>
            <a:lvl1pPr>
              <a:defRPr sz="1050"/>
            </a:lvl1pPr>
          </a:lstStyle>
          <a:p>
            <a:r>
              <a:rPr lang="en-US" sz="900" u="sng" dirty="0" smtClean="0"/>
              <a:t>Learning Objectives</a:t>
            </a:r>
          </a:p>
          <a:p>
            <a:r>
              <a:rPr lang="en-US" dirty="0" smtClean="0"/>
              <a:t>LO 2.4: The student is able to use KMT and concepts of intermolecular forces to make predictions about the macroscopic properties of gases, including both ideal and </a:t>
            </a:r>
            <a:r>
              <a:rPr lang="en-US" dirty="0" err="1" smtClean="0"/>
              <a:t>nonideal</a:t>
            </a:r>
            <a:r>
              <a:rPr lang="en-US" dirty="0" smtClean="0"/>
              <a:t> behaviors. </a:t>
            </a:r>
          </a:p>
          <a:p>
            <a:r>
              <a:rPr lang="en-US" dirty="0" smtClean="0"/>
              <a:t>LO 2.6: The student can apply mathematical relationships or estimation to determine macroscopic variables for ideal gases. </a:t>
            </a:r>
          </a:p>
          <a:p>
            <a:r>
              <a:rPr lang="en-US" dirty="0"/>
              <a:t>			</a:t>
            </a:r>
          </a:p>
        </p:txBody>
      </p:sp>
      <p:sp>
        <p:nvSpPr>
          <p:cNvPr id="13" name="TextBox 12"/>
          <p:cNvSpPr txBox="1"/>
          <p:nvPr/>
        </p:nvSpPr>
        <p:spPr>
          <a:xfrm>
            <a:off x="-1" y="5672633"/>
            <a:ext cx="4981389" cy="1338828"/>
          </a:xfrm>
          <a:prstGeom prst="rect">
            <a:avLst/>
          </a:prstGeom>
          <a:solidFill>
            <a:schemeClr val="accent6"/>
          </a:solidFill>
        </p:spPr>
        <p:txBody>
          <a:bodyPr wrap="square" rtlCol="0">
            <a:spAutoFit/>
          </a:bodyPr>
          <a:lstStyle/>
          <a:p>
            <a:pPr marL="0" lvl="1"/>
            <a:r>
              <a:rPr lang="en-US" sz="900" u="sng" dirty="0" smtClean="0"/>
              <a:t>Science Practices</a:t>
            </a:r>
          </a:p>
          <a:p>
            <a:pPr marL="0" lvl="1"/>
            <a:r>
              <a:rPr lang="en-US" sz="900" dirty="0" smtClean="0"/>
              <a:t>1.4  The student can </a:t>
            </a:r>
            <a:r>
              <a:rPr lang="en-US" sz="900" i="1" dirty="0" smtClean="0"/>
              <a:t>use representations and models </a:t>
            </a:r>
            <a:r>
              <a:rPr lang="en-US" sz="900" dirty="0" smtClean="0"/>
              <a:t>to analyze situations or solve problems qualitatively and quantitatively.</a:t>
            </a:r>
          </a:p>
          <a:p>
            <a:pPr marL="0" lvl="1"/>
            <a:r>
              <a:rPr lang="en-US" sz="900" dirty="0" smtClean="0"/>
              <a:t>2.2  The </a:t>
            </a:r>
            <a:r>
              <a:rPr lang="en-US" sz="900" dirty="0"/>
              <a:t>student can </a:t>
            </a:r>
            <a:r>
              <a:rPr lang="en-US" sz="900" i="1" dirty="0"/>
              <a:t>apply mathematical routines </a:t>
            </a:r>
            <a:r>
              <a:rPr lang="en-US" sz="900" dirty="0"/>
              <a:t>to quantities that describe natural phenomena</a:t>
            </a:r>
            <a:r>
              <a:rPr lang="en-US" sz="900" dirty="0" smtClean="0"/>
              <a:t>.</a:t>
            </a:r>
          </a:p>
          <a:p>
            <a:pPr marL="0" lvl="1"/>
            <a:r>
              <a:rPr lang="en-US" sz="900" dirty="0" smtClean="0"/>
              <a:t>2.3  The student can </a:t>
            </a:r>
            <a:r>
              <a:rPr lang="en-US" sz="900" i="1" dirty="0" smtClean="0"/>
              <a:t>estimate numerically </a:t>
            </a:r>
            <a:r>
              <a:rPr lang="en-US" sz="900" dirty="0" smtClean="0"/>
              <a:t>quantities that describe natural phenomena.</a:t>
            </a:r>
          </a:p>
          <a:p>
            <a:pPr marL="0" lvl="1"/>
            <a:r>
              <a:rPr lang="en-US" sz="900" dirty="0" smtClean="0"/>
              <a:t>6.4  The student can </a:t>
            </a:r>
            <a:r>
              <a:rPr lang="en-US" sz="900" i="1" dirty="0" smtClean="0"/>
              <a:t>make claims and predictions about natural phenomena </a:t>
            </a:r>
            <a:r>
              <a:rPr lang="en-US" sz="900" dirty="0" smtClean="0"/>
              <a:t>based on scientific theories and models.</a:t>
            </a:r>
          </a:p>
          <a:p>
            <a:pPr marL="0" lvl="1"/>
            <a:endParaRPr lang="en-US" sz="900" dirty="0" smtClean="0"/>
          </a:p>
        </p:txBody>
      </p:sp>
      <p:sp>
        <p:nvSpPr>
          <p:cNvPr id="14" name="TextBox 13"/>
          <p:cNvSpPr txBox="1"/>
          <p:nvPr/>
        </p:nvSpPr>
        <p:spPr>
          <a:xfrm>
            <a:off x="3134334" y="3695342"/>
            <a:ext cx="1636987" cy="184666"/>
          </a:xfrm>
          <a:prstGeom prst="rect">
            <a:avLst/>
          </a:prstGeom>
          <a:noFill/>
        </p:spPr>
        <p:txBody>
          <a:bodyPr wrap="none" rtlCol="0">
            <a:spAutoFit/>
          </a:bodyPr>
          <a:lstStyle/>
          <a:p>
            <a:r>
              <a:rPr lang="en-US" sz="600" dirty="0" smtClean="0"/>
              <a:t>http://chemskills.com/?q=ideal_gas_law</a:t>
            </a:r>
            <a:endParaRPr lang="en-US" sz="600" dirty="0"/>
          </a:p>
        </p:txBody>
      </p:sp>
      <p:sp>
        <p:nvSpPr>
          <p:cNvPr id="19" name="Content Placeholder 4"/>
          <p:cNvSpPr>
            <a:spLocks noGrp="1"/>
          </p:cNvSpPr>
          <p:nvPr>
            <p:ph sz="half" idx="1"/>
          </p:nvPr>
        </p:nvSpPr>
        <p:spPr>
          <a:xfrm>
            <a:off x="5870301" y="51381"/>
            <a:ext cx="1554480" cy="3828628"/>
          </a:xfrm>
          <a:solidFill>
            <a:schemeClr val="tx2">
              <a:lumMod val="10000"/>
              <a:lumOff val="90000"/>
            </a:schemeClr>
          </a:solidFill>
        </p:spPr>
        <p:txBody>
          <a:bodyPr>
            <a:noAutofit/>
          </a:bodyPr>
          <a:lstStyle/>
          <a:p>
            <a:pPr lvl="1"/>
            <a:r>
              <a:rPr lang="en-US" sz="1000" dirty="0" smtClean="0"/>
              <a:t>After </a:t>
            </a:r>
            <a:r>
              <a:rPr lang="en-US" sz="1000" dirty="0" err="1" smtClean="0"/>
              <a:t>rxn</a:t>
            </a:r>
            <a:r>
              <a:rPr lang="en-US" sz="1000" dirty="0" smtClean="0"/>
              <a:t>, eudiometer lowered into water until levels equal so pressure inside room and tube are same</a:t>
            </a:r>
          </a:p>
          <a:p>
            <a:pPr lvl="1"/>
            <a:r>
              <a:rPr lang="en-US" sz="1000" dirty="0" smtClean="0"/>
              <a:t>Use Dalton’s Law to subtract </a:t>
            </a:r>
            <a:r>
              <a:rPr lang="en-US" sz="1000" dirty="0" err="1" smtClean="0"/>
              <a:t>P</a:t>
            </a:r>
            <a:r>
              <a:rPr lang="en-US" sz="1000" baseline="-25000" dirty="0" err="1" smtClean="0"/>
              <a:t>water</a:t>
            </a:r>
            <a:endParaRPr lang="en-US" sz="1000" baseline="-25000" dirty="0" smtClean="0"/>
          </a:p>
          <a:p>
            <a:pPr lvl="1"/>
            <a:r>
              <a:rPr lang="en-US" sz="1000" dirty="0" smtClean="0"/>
              <a:t>Sources of error:</a:t>
            </a:r>
          </a:p>
          <a:p>
            <a:pPr lvl="2"/>
            <a:r>
              <a:rPr lang="en-US" sz="1000" dirty="0" smtClean="0"/>
              <a:t>Mg left: moles of H</a:t>
            </a:r>
            <a:r>
              <a:rPr lang="en-US" sz="1000" baseline="-25000" dirty="0" smtClean="0"/>
              <a:t>2</a:t>
            </a:r>
            <a:r>
              <a:rPr lang="en-US" sz="1000" dirty="0" smtClean="0"/>
              <a:t> too low</a:t>
            </a:r>
          </a:p>
          <a:p>
            <a:pPr lvl="2"/>
            <a:r>
              <a:rPr lang="en-US" sz="1000" dirty="0" smtClean="0"/>
              <a:t>Air bubble at start: volume of gas too high	</a:t>
            </a:r>
          </a:p>
        </p:txBody>
      </p:sp>
      <p:pic>
        <p:nvPicPr>
          <p:cNvPr id="16" name="Picture 15" descr="Molar Volume of Gas 3.png"/>
          <p:cNvPicPr>
            <a:picLocks noChangeAspect="1"/>
          </p:cNvPicPr>
          <p:nvPr/>
        </p:nvPicPr>
        <p:blipFill>
          <a:blip r:embed="rId5"/>
          <a:stretch>
            <a:fillRect/>
          </a:stretch>
        </p:blipFill>
        <p:spPr>
          <a:xfrm>
            <a:off x="6181077" y="51381"/>
            <a:ext cx="1737360" cy="4113454"/>
          </a:xfrm>
          <a:prstGeom prst="rect">
            <a:avLst/>
          </a:prstGeom>
        </p:spPr>
      </p:pic>
      <p:pic>
        <p:nvPicPr>
          <p:cNvPr id="17" name="Picture 16" descr="Molar Volume of Gas 2.png"/>
          <p:cNvPicPr>
            <a:picLocks noChangeAspect="1"/>
          </p:cNvPicPr>
          <p:nvPr/>
        </p:nvPicPr>
        <p:blipFill>
          <a:blip r:embed="rId6"/>
          <a:stretch>
            <a:fillRect/>
          </a:stretch>
        </p:blipFill>
        <p:spPr>
          <a:xfrm>
            <a:off x="6089318" y="14646"/>
            <a:ext cx="1737360" cy="4113456"/>
          </a:xfrm>
          <a:prstGeom prst="rect">
            <a:avLst/>
          </a:prstGeom>
        </p:spPr>
      </p:pic>
      <p:pic>
        <p:nvPicPr>
          <p:cNvPr id="18" name="Picture 17" descr="Molar Volume of Gas 1.png"/>
          <p:cNvPicPr>
            <a:picLocks noChangeAspect="1"/>
          </p:cNvPicPr>
          <p:nvPr/>
        </p:nvPicPr>
        <p:blipFill>
          <a:blip r:embed="rId7"/>
          <a:stretch>
            <a:fillRect/>
          </a:stretch>
        </p:blipFill>
        <p:spPr>
          <a:xfrm>
            <a:off x="6181077" y="29068"/>
            <a:ext cx="1418460" cy="4114800"/>
          </a:xfrm>
          <a:prstGeom prst="rect">
            <a:avLst/>
          </a:prstGeom>
          <a:ln>
            <a:solidFill>
              <a:srgbClr val="00B0F0"/>
            </a:solidFill>
          </a:ln>
        </p:spPr>
      </p:pic>
      <p:sp>
        <p:nvSpPr>
          <p:cNvPr id="21" name="TextBox 20"/>
          <p:cNvSpPr txBox="1"/>
          <p:nvPr/>
        </p:nvSpPr>
        <p:spPr>
          <a:xfrm rot="16200000">
            <a:off x="3938634" y="1925194"/>
            <a:ext cx="4114800" cy="338554"/>
          </a:xfrm>
          <a:prstGeom prst="rect">
            <a:avLst/>
          </a:prstGeom>
          <a:solidFill>
            <a:schemeClr val="bg1"/>
          </a:solidFill>
          <a:ln w="28575">
            <a:solidFill>
              <a:srgbClr val="00B0F0"/>
            </a:solidFill>
          </a:ln>
        </p:spPr>
        <p:txBody>
          <a:bodyPr wrap="square" rtlCol="0">
            <a:spAutoFit/>
          </a:bodyPr>
          <a:lstStyle/>
          <a:p>
            <a:r>
              <a:rPr lang="en-US" sz="1600" dirty="0" smtClean="0"/>
              <a:t>Determination of Molar Volume of a Gas</a:t>
            </a:r>
            <a:endParaRPr lang="en-US" sz="1600" dirty="0"/>
          </a:p>
        </p:txBody>
      </p:sp>
      <p:sp>
        <p:nvSpPr>
          <p:cNvPr id="22" name="TextBox 21"/>
          <p:cNvSpPr txBox="1"/>
          <p:nvPr/>
        </p:nvSpPr>
        <p:spPr>
          <a:xfrm>
            <a:off x="1155724" y="4242913"/>
            <a:ext cx="1167339" cy="1077218"/>
          </a:xfrm>
          <a:prstGeom prst="rect">
            <a:avLst/>
          </a:prstGeom>
          <a:solidFill>
            <a:schemeClr val="bg1"/>
          </a:solidFill>
          <a:ln w="28575">
            <a:solidFill>
              <a:srgbClr val="00B0F0"/>
            </a:solidFill>
          </a:ln>
        </p:spPr>
        <p:txBody>
          <a:bodyPr wrap="square" rtlCol="0">
            <a:spAutoFit/>
          </a:bodyPr>
          <a:lstStyle/>
          <a:p>
            <a:pPr algn="r"/>
            <a:r>
              <a:rPr lang="en-US" sz="1600" dirty="0" smtClean="0"/>
              <a:t>Diffusion : Graham’s Law </a:t>
            </a:r>
          </a:p>
          <a:p>
            <a:pPr algn="r"/>
            <a:r>
              <a:rPr lang="en-US" sz="1600" dirty="0" smtClean="0"/>
              <a:t>Demo</a:t>
            </a:r>
            <a:endParaRPr lang="en-US" sz="1600" dirty="0"/>
          </a:p>
        </p:txBody>
      </p:sp>
      <p:sp>
        <p:nvSpPr>
          <p:cNvPr id="24" name="Content Placeholder 4"/>
          <p:cNvSpPr>
            <a:spLocks noGrp="1"/>
          </p:cNvSpPr>
          <p:nvPr>
            <p:ph sz="half" idx="1"/>
          </p:nvPr>
        </p:nvSpPr>
        <p:spPr>
          <a:xfrm>
            <a:off x="2350235" y="4304698"/>
            <a:ext cx="6457580" cy="1077218"/>
          </a:xfrm>
          <a:solidFill>
            <a:schemeClr val="tx2">
              <a:lumMod val="10000"/>
              <a:lumOff val="90000"/>
            </a:schemeClr>
          </a:solidFill>
        </p:spPr>
        <p:txBody>
          <a:bodyPr numCol="2">
            <a:normAutofit fontScale="70000" lnSpcReduction="20000"/>
          </a:bodyPr>
          <a:lstStyle/>
          <a:p>
            <a:r>
              <a:rPr lang="en-US" sz="1400" dirty="0" smtClean="0"/>
              <a:t>How It’s Done/Analysis:</a:t>
            </a:r>
          </a:p>
          <a:p>
            <a:pPr lvl="1"/>
            <a:r>
              <a:rPr lang="en-US" sz="1400" dirty="0" smtClean="0"/>
              <a:t>Ends of glass tube plugged with soaked cotton</a:t>
            </a:r>
          </a:p>
          <a:p>
            <a:pPr lvl="1"/>
            <a:r>
              <a:rPr lang="en-US" sz="1400" dirty="0" smtClean="0"/>
              <a:t>White ring is NH</a:t>
            </a:r>
            <a:r>
              <a:rPr lang="en-US" sz="1400" baseline="-25000" dirty="0" smtClean="0"/>
              <a:t>4</a:t>
            </a:r>
            <a:r>
              <a:rPr lang="en-US" sz="1400" dirty="0" smtClean="0"/>
              <a:t>Cl </a:t>
            </a:r>
            <a:r>
              <a:rPr lang="en-US" sz="1400" dirty="0" err="1" smtClean="0"/>
              <a:t>ppt</a:t>
            </a:r>
            <a:endParaRPr lang="en-US" sz="1400" dirty="0" smtClean="0"/>
          </a:p>
          <a:p>
            <a:pPr lvl="1">
              <a:buNone/>
            </a:pPr>
            <a:endParaRPr lang="en-US" sz="1400" dirty="0" smtClean="0"/>
          </a:p>
          <a:p>
            <a:pPr lvl="1"/>
            <a:r>
              <a:rPr lang="en-US" sz="1400" dirty="0" err="1" smtClean="0"/>
              <a:t>Ppt</a:t>
            </a:r>
            <a:r>
              <a:rPr lang="en-US" sz="1400" dirty="0" smtClean="0"/>
              <a:t> will not be exactly in middle… </a:t>
            </a:r>
          </a:p>
          <a:p>
            <a:pPr lvl="2"/>
            <a:r>
              <a:rPr lang="en-US" sz="1400" dirty="0" smtClean="0"/>
              <a:t>Molar mass of NH</a:t>
            </a:r>
            <a:r>
              <a:rPr lang="en-US" sz="1400" baseline="-25000" dirty="0" smtClean="0"/>
              <a:t>3</a:t>
            </a:r>
            <a:r>
              <a:rPr lang="en-US" sz="1400" dirty="0" smtClean="0"/>
              <a:t> is lower than MM of </a:t>
            </a:r>
            <a:r>
              <a:rPr lang="en-US" sz="1400" dirty="0" err="1" smtClean="0"/>
              <a:t>HCl</a:t>
            </a:r>
            <a:r>
              <a:rPr lang="en-US" sz="1400" dirty="0" smtClean="0"/>
              <a:t>, so ring will be toward right side of tube</a:t>
            </a:r>
          </a:p>
          <a:p>
            <a:pPr lvl="2"/>
            <a:r>
              <a:rPr lang="en-US" sz="1400" dirty="0" smtClean="0"/>
              <a:t>Graham’s Law can be used to establish ratios which can be applied to distances </a:t>
            </a:r>
          </a:p>
        </p:txBody>
      </p:sp>
      <p:sp>
        <p:nvSpPr>
          <p:cNvPr id="25" name="Rectangle 24"/>
          <p:cNvSpPr/>
          <p:nvPr/>
        </p:nvSpPr>
        <p:spPr>
          <a:xfrm>
            <a:off x="7826678" y="1955108"/>
            <a:ext cx="1092350" cy="369332"/>
          </a:xfrm>
          <a:prstGeom prst="rect">
            <a:avLst/>
          </a:prstGeom>
        </p:spPr>
        <p:txBody>
          <a:bodyPr wrap="none">
            <a:spAutoFit/>
          </a:bodyPr>
          <a:lstStyle/>
          <a:p>
            <a:r>
              <a:rPr lang="en-US" dirty="0" smtClean="0">
                <a:hlinkClick r:id="rId8"/>
              </a:rPr>
              <a:t>Source 2</a:t>
            </a:r>
            <a:endParaRPr lang="en-US" dirty="0"/>
          </a:p>
        </p:txBody>
      </p:sp>
      <p:sp>
        <p:nvSpPr>
          <p:cNvPr id="26" name="TextBox 25"/>
          <p:cNvSpPr txBox="1"/>
          <p:nvPr/>
        </p:nvSpPr>
        <p:spPr>
          <a:xfrm>
            <a:off x="7895971" y="2730843"/>
            <a:ext cx="1053776" cy="369332"/>
          </a:xfrm>
          <a:prstGeom prst="rect">
            <a:avLst/>
          </a:prstGeom>
          <a:noFill/>
        </p:spPr>
        <p:txBody>
          <a:bodyPr wrap="square" rtlCol="0">
            <a:spAutoFit/>
          </a:bodyPr>
          <a:lstStyle/>
          <a:p>
            <a:r>
              <a:rPr lang="en-US" dirty="0" smtClean="0">
                <a:hlinkClick r:id="rId9"/>
              </a:rPr>
              <a:t>Video 2</a:t>
            </a:r>
            <a:endParaRPr lang="en-US" dirty="0"/>
          </a:p>
        </p:txBody>
      </p:sp>
      <p:sp>
        <p:nvSpPr>
          <p:cNvPr id="28" name="TextBox 27"/>
          <p:cNvSpPr txBox="1"/>
          <p:nvPr/>
        </p:nvSpPr>
        <p:spPr>
          <a:xfrm>
            <a:off x="7883612" y="3100175"/>
            <a:ext cx="1053776" cy="369332"/>
          </a:xfrm>
          <a:prstGeom prst="rect">
            <a:avLst/>
          </a:prstGeom>
          <a:noFill/>
        </p:spPr>
        <p:txBody>
          <a:bodyPr wrap="square" rtlCol="0">
            <a:spAutoFit/>
          </a:bodyPr>
          <a:lstStyle/>
          <a:p>
            <a:r>
              <a:rPr lang="en-US" dirty="0" smtClean="0">
                <a:hlinkClick r:id="rId10"/>
              </a:rPr>
              <a:t>Video 3</a:t>
            </a:r>
            <a:endParaRPr lang="en-US" dirty="0"/>
          </a:p>
        </p:txBody>
      </p:sp>
      <p:pic>
        <p:nvPicPr>
          <p:cNvPr id="8194" name="Picture 2" descr="http://www.docbrown.info/page03/3_52states/NH3HCldiffexpt.gif"/>
          <p:cNvPicPr>
            <a:picLocks noChangeAspect="1" noChangeArrowheads="1"/>
          </p:cNvPicPr>
          <p:nvPr/>
        </p:nvPicPr>
        <p:blipFill>
          <a:blip r:embed="rId11"/>
          <a:srcRect/>
          <a:stretch>
            <a:fillRect/>
          </a:stretch>
        </p:blipFill>
        <p:spPr bwMode="auto">
          <a:xfrm>
            <a:off x="2334469" y="4227898"/>
            <a:ext cx="6457580" cy="1248467"/>
          </a:xfrm>
          <a:prstGeom prst="rect">
            <a:avLst/>
          </a:prstGeom>
          <a:noFill/>
          <a:ln>
            <a:solidFill>
              <a:srgbClr val="00B0F0"/>
            </a:solidFill>
          </a:ln>
        </p:spPr>
      </p:pic>
      <p:sp>
        <p:nvSpPr>
          <p:cNvPr id="27" name="Rectangle 26"/>
          <p:cNvSpPr/>
          <p:nvPr/>
        </p:nvSpPr>
        <p:spPr>
          <a:xfrm>
            <a:off x="12768" y="720132"/>
            <a:ext cx="9039730" cy="500023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193" name="Picture 1"/>
          <p:cNvPicPr>
            <a:picLocks noChangeAspect="1" noChangeArrowheads="1"/>
          </p:cNvPicPr>
          <p:nvPr/>
        </p:nvPicPr>
        <p:blipFill>
          <a:blip r:embed="rId12"/>
          <a:srcRect l="26889" t="26727" r="32514" b="35493"/>
          <a:stretch>
            <a:fillRect/>
          </a:stretch>
        </p:blipFill>
        <p:spPr bwMode="auto">
          <a:xfrm>
            <a:off x="236978" y="942585"/>
            <a:ext cx="8366474" cy="4377546"/>
          </a:xfrm>
          <a:prstGeom prst="rect">
            <a:avLst/>
          </a:prstGeom>
          <a:noFill/>
          <a:ln w="9525">
            <a:noFill/>
            <a:miter lim="800000"/>
            <a:headEnd/>
            <a:tailEnd/>
          </a:ln>
        </p:spPr>
      </p:pic>
      <p:sp>
        <p:nvSpPr>
          <p:cNvPr id="30" name="Rounded Rectangle 29"/>
          <p:cNvSpPr/>
          <p:nvPr/>
        </p:nvSpPr>
        <p:spPr>
          <a:xfrm>
            <a:off x="402280" y="4289667"/>
            <a:ext cx="6972549" cy="970830"/>
          </a:xfrm>
          <a:prstGeom prst="roundRect">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2613418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10242"/>
                                        </p:tgtEl>
                                        <p:attrNameLst>
                                          <p:attrName>ppt_x</p:attrName>
                                        </p:attrNameLst>
                                      </p:cBhvr>
                                      <p:tavLst>
                                        <p:tav tm="0">
                                          <p:val>
                                            <p:strVal val="ppt_x"/>
                                          </p:val>
                                        </p:tav>
                                        <p:tav tm="100000">
                                          <p:val>
                                            <p:strVal val="ppt_x"/>
                                          </p:val>
                                        </p:tav>
                                      </p:tavLst>
                                    </p:anim>
                                    <p:anim calcmode="lin" valueType="num">
                                      <p:cBhvr additive="base">
                                        <p:cTn id="7" dur="500"/>
                                        <p:tgtEl>
                                          <p:spTgt spid="10242"/>
                                        </p:tgtEl>
                                        <p:attrNameLst>
                                          <p:attrName>ppt_y</p:attrName>
                                        </p:attrNameLst>
                                      </p:cBhvr>
                                      <p:tavLst>
                                        <p:tav tm="0">
                                          <p:val>
                                            <p:strVal val="ppt_y"/>
                                          </p:val>
                                        </p:tav>
                                        <p:tav tm="100000">
                                          <p:val>
                                            <p:strVal val="1+ppt_h/2"/>
                                          </p:val>
                                        </p:tav>
                                      </p:tavLst>
                                    </p:anim>
                                    <p:set>
                                      <p:cBhvr>
                                        <p:cTn id="8" dur="1" fill="hold">
                                          <p:stCondLst>
                                            <p:cond delay="499"/>
                                          </p:stCondLst>
                                        </p:cTn>
                                        <p:tgtEl>
                                          <p:spTgt spid="10242"/>
                                        </p:tgtEl>
                                        <p:attrNameLst>
                                          <p:attrName>style.visibility</p:attrName>
                                        </p:attrNameLst>
                                      </p:cBhvr>
                                      <p:to>
                                        <p:strVal val="hidden"/>
                                      </p:to>
                                    </p:set>
                                  </p:childTnLst>
                                </p:cTn>
                              </p:par>
                              <p:par>
                                <p:cTn id="9" presetID="2" presetClass="exit" presetSubtype="4" fill="hold" grpId="0" nodeType="withEffect">
                                  <p:stCondLst>
                                    <p:cond delay="0"/>
                                  </p:stCondLst>
                                  <p:childTnLst>
                                    <p:anim calcmode="lin" valueType="num">
                                      <p:cBhvr additive="base">
                                        <p:cTn id="10" dur="500"/>
                                        <p:tgtEl>
                                          <p:spTgt spid="14"/>
                                        </p:tgtEl>
                                        <p:attrNameLst>
                                          <p:attrName>ppt_x</p:attrName>
                                        </p:attrNameLst>
                                      </p:cBhvr>
                                      <p:tavLst>
                                        <p:tav tm="0">
                                          <p:val>
                                            <p:strVal val="ppt_x"/>
                                          </p:val>
                                        </p:tav>
                                        <p:tav tm="100000">
                                          <p:val>
                                            <p:strVal val="ppt_x"/>
                                          </p:val>
                                        </p:tav>
                                      </p:tavLst>
                                    </p:anim>
                                    <p:anim calcmode="lin" valueType="num">
                                      <p:cBhvr additive="base">
                                        <p:cTn id="11" dur="500"/>
                                        <p:tgtEl>
                                          <p:spTgt spid="14"/>
                                        </p:tgtEl>
                                        <p:attrNameLst>
                                          <p:attrName>ppt_y</p:attrName>
                                        </p:attrNameLst>
                                      </p:cBhvr>
                                      <p:tavLst>
                                        <p:tav tm="0">
                                          <p:val>
                                            <p:strVal val="ppt_y"/>
                                          </p:val>
                                        </p:tav>
                                        <p:tav tm="100000">
                                          <p:val>
                                            <p:strVal val="1+ppt_h/2"/>
                                          </p:val>
                                        </p:tav>
                                      </p:tavLst>
                                    </p:anim>
                                    <p:set>
                                      <p:cBhvr>
                                        <p:cTn id="12" dur="1" fill="hold">
                                          <p:stCondLst>
                                            <p:cond delay="499"/>
                                          </p:stCondLst>
                                        </p:cTn>
                                        <p:tgtEl>
                                          <p:spTgt spid="1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 presetClass="exit" presetSubtype="4" fill="hold" nodeType="clickEffect">
                                  <p:stCondLst>
                                    <p:cond delay="0"/>
                                  </p:stCondLst>
                                  <p:childTnLst>
                                    <p:anim calcmode="lin" valueType="num">
                                      <p:cBhvr additive="base">
                                        <p:cTn id="16" dur="500"/>
                                        <p:tgtEl>
                                          <p:spTgt spid="18"/>
                                        </p:tgtEl>
                                        <p:attrNameLst>
                                          <p:attrName>ppt_x</p:attrName>
                                        </p:attrNameLst>
                                      </p:cBhvr>
                                      <p:tavLst>
                                        <p:tav tm="0">
                                          <p:val>
                                            <p:strVal val="ppt_x"/>
                                          </p:val>
                                        </p:tav>
                                        <p:tav tm="100000">
                                          <p:val>
                                            <p:strVal val="ppt_x"/>
                                          </p:val>
                                        </p:tav>
                                      </p:tavLst>
                                    </p:anim>
                                    <p:anim calcmode="lin" valueType="num">
                                      <p:cBhvr additive="base">
                                        <p:cTn id="17" dur="500"/>
                                        <p:tgtEl>
                                          <p:spTgt spid="18"/>
                                        </p:tgtEl>
                                        <p:attrNameLst>
                                          <p:attrName>ppt_y</p:attrName>
                                        </p:attrNameLst>
                                      </p:cBhvr>
                                      <p:tavLst>
                                        <p:tav tm="0">
                                          <p:val>
                                            <p:strVal val="ppt_y"/>
                                          </p:val>
                                        </p:tav>
                                        <p:tav tm="100000">
                                          <p:val>
                                            <p:strVal val="1+ppt_h/2"/>
                                          </p:val>
                                        </p:tav>
                                      </p:tavLst>
                                    </p:anim>
                                    <p:set>
                                      <p:cBhvr>
                                        <p:cTn id="18" dur="1" fill="hold">
                                          <p:stCondLst>
                                            <p:cond delay="499"/>
                                          </p:stCondLst>
                                        </p:cTn>
                                        <p:tgtEl>
                                          <p:spTgt spid="1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2" presetClass="exit" presetSubtype="4" fill="hold" nodeType="clickEffect">
                                  <p:stCondLst>
                                    <p:cond delay="0"/>
                                  </p:stCondLst>
                                  <p:childTnLst>
                                    <p:anim calcmode="lin" valueType="num">
                                      <p:cBhvr additive="base">
                                        <p:cTn id="22" dur="500"/>
                                        <p:tgtEl>
                                          <p:spTgt spid="17"/>
                                        </p:tgtEl>
                                        <p:attrNameLst>
                                          <p:attrName>ppt_x</p:attrName>
                                        </p:attrNameLst>
                                      </p:cBhvr>
                                      <p:tavLst>
                                        <p:tav tm="0">
                                          <p:val>
                                            <p:strVal val="ppt_x"/>
                                          </p:val>
                                        </p:tav>
                                        <p:tav tm="100000">
                                          <p:val>
                                            <p:strVal val="ppt_x"/>
                                          </p:val>
                                        </p:tav>
                                      </p:tavLst>
                                    </p:anim>
                                    <p:anim calcmode="lin" valueType="num">
                                      <p:cBhvr additive="base">
                                        <p:cTn id="23" dur="500"/>
                                        <p:tgtEl>
                                          <p:spTgt spid="17"/>
                                        </p:tgtEl>
                                        <p:attrNameLst>
                                          <p:attrName>ppt_y</p:attrName>
                                        </p:attrNameLst>
                                      </p:cBhvr>
                                      <p:tavLst>
                                        <p:tav tm="0">
                                          <p:val>
                                            <p:strVal val="ppt_y"/>
                                          </p:val>
                                        </p:tav>
                                        <p:tav tm="100000">
                                          <p:val>
                                            <p:strVal val="1+ppt_h/2"/>
                                          </p:val>
                                        </p:tav>
                                      </p:tavLst>
                                    </p:anim>
                                    <p:set>
                                      <p:cBhvr>
                                        <p:cTn id="24" dur="1" fill="hold">
                                          <p:stCondLst>
                                            <p:cond delay="499"/>
                                          </p:stCondLst>
                                        </p:cTn>
                                        <p:tgtEl>
                                          <p:spTgt spid="17"/>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2" presetClass="exit" presetSubtype="4" fill="hold" nodeType="clickEffect">
                                  <p:stCondLst>
                                    <p:cond delay="0"/>
                                  </p:stCondLst>
                                  <p:childTnLst>
                                    <p:anim calcmode="lin" valueType="num">
                                      <p:cBhvr additive="base">
                                        <p:cTn id="28" dur="500"/>
                                        <p:tgtEl>
                                          <p:spTgt spid="16"/>
                                        </p:tgtEl>
                                        <p:attrNameLst>
                                          <p:attrName>ppt_x</p:attrName>
                                        </p:attrNameLst>
                                      </p:cBhvr>
                                      <p:tavLst>
                                        <p:tav tm="0">
                                          <p:val>
                                            <p:strVal val="ppt_x"/>
                                          </p:val>
                                        </p:tav>
                                        <p:tav tm="100000">
                                          <p:val>
                                            <p:strVal val="ppt_x"/>
                                          </p:val>
                                        </p:tav>
                                      </p:tavLst>
                                    </p:anim>
                                    <p:anim calcmode="lin" valueType="num">
                                      <p:cBhvr additive="base">
                                        <p:cTn id="29" dur="500"/>
                                        <p:tgtEl>
                                          <p:spTgt spid="16"/>
                                        </p:tgtEl>
                                        <p:attrNameLst>
                                          <p:attrName>ppt_y</p:attrName>
                                        </p:attrNameLst>
                                      </p:cBhvr>
                                      <p:tavLst>
                                        <p:tav tm="0">
                                          <p:val>
                                            <p:strVal val="ppt_y"/>
                                          </p:val>
                                        </p:tav>
                                        <p:tav tm="100000">
                                          <p:val>
                                            <p:strVal val="1+ppt_h/2"/>
                                          </p:val>
                                        </p:tav>
                                      </p:tavLst>
                                    </p:anim>
                                    <p:set>
                                      <p:cBhvr>
                                        <p:cTn id="30" dur="1" fill="hold">
                                          <p:stCondLst>
                                            <p:cond delay="499"/>
                                          </p:stCondLst>
                                        </p:cTn>
                                        <p:tgtEl>
                                          <p:spTgt spid="16"/>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2" presetClass="exit" presetSubtype="4" fill="hold" nodeType="clickEffect">
                                  <p:stCondLst>
                                    <p:cond delay="0"/>
                                  </p:stCondLst>
                                  <p:childTnLst>
                                    <p:anim calcmode="lin" valueType="num">
                                      <p:cBhvr additive="base">
                                        <p:cTn id="34" dur="500"/>
                                        <p:tgtEl>
                                          <p:spTgt spid="8194"/>
                                        </p:tgtEl>
                                        <p:attrNameLst>
                                          <p:attrName>ppt_x</p:attrName>
                                        </p:attrNameLst>
                                      </p:cBhvr>
                                      <p:tavLst>
                                        <p:tav tm="0">
                                          <p:val>
                                            <p:strVal val="ppt_x"/>
                                          </p:val>
                                        </p:tav>
                                        <p:tav tm="100000">
                                          <p:val>
                                            <p:strVal val="ppt_x"/>
                                          </p:val>
                                        </p:tav>
                                      </p:tavLst>
                                    </p:anim>
                                    <p:anim calcmode="lin" valueType="num">
                                      <p:cBhvr additive="base">
                                        <p:cTn id="35" dur="500"/>
                                        <p:tgtEl>
                                          <p:spTgt spid="8194"/>
                                        </p:tgtEl>
                                        <p:attrNameLst>
                                          <p:attrName>ppt_y</p:attrName>
                                        </p:attrNameLst>
                                      </p:cBhvr>
                                      <p:tavLst>
                                        <p:tav tm="0">
                                          <p:val>
                                            <p:strVal val="ppt_y"/>
                                          </p:val>
                                        </p:tav>
                                        <p:tav tm="100000">
                                          <p:val>
                                            <p:strVal val="1+ppt_h/2"/>
                                          </p:val>
                                        </p:tav>
                                      </p:tavLst>
                                    </p:anim>
                                    <p:set>
                                      <p:cBhvr>
                                        <p:cTn id="36" dur="1" fill="hold">
                                          <p:stCondLst>
                                            <p:cond delay="499"/>
                                          </p:stCondLst>
                                        </p:cTn>
                                        <p:tgtEl>
                                          <p:spTgt spid="8194"/>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7"/>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819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0"/>
                                        </p:tgtEl>
                                        <p:attrNameLst>
                                          <p:attrName>style.visibility</p:attrName>
                                        </p:attrNameLst>
                                      </p:cBhvr>
                                      <p:to>
                                        <p:strVal val="visible"/>
                                      </p:to>
                                    </p:set>
                                  </p:childTnLst>
                                  <p:subTnLst>
                                    <p:set>
                                      <p:cBhvr override="childStyle">
                                        <p:cTn dur="1" fill="hold" display="0" masterRel="nextClick" afterEffect="1"/>
                                        <p:tgtEl>
                                          <p:spTgt spid="30"/>
                                        </p:tgtEl>
                                        <p:attrNameLst>
                                          <p:attrName>style.visibility</p:attrName>
                                        </p:attrNameLst>
                                      </p:cBhvr>
                                      <p:to>
                                        <p:strVal val="hidden"/>
                                      </p:to>
                                    </p:set>
                                  </p:subTnLst>
                                </p:cTn>
                              </p:par>
                              <p:par>
                                <p:cTn id="45" presetID="1" presetClass="entr" presetSubtype="0" fill="hold" grpId="1" nodeType="withEffect">
                                  <p:stCondLst>
                                    <p:cond delay="0"/>
                                  </p:stCondLst>
                                  <p:childTnLst>
                                    <p:set>
                                      <p:cBhvr>
                                        <p:cTn id="46" dur="1" fill="hold">
                                          <p:stCondLst>
                                            <p:cond delay="0"/>
                                          </p:stCondLst>
                                        </p:cTn>
                                        <p:tgtEl>
                                          <p:spTgt spid="30"/>
                                        </p:tgtEl>
                                        <p:attrNameLst>
                                          <p:attrName>style.visibility</p:attrName>
                                        </p:attrNameLst>
                                      </p:cBhvr>
                                      <p:to>
                                        <p:strVal val="visible"/>
                                      </p:to>
                                    </p:set>
                                  </p:childTnLst>
                                  <p:subTnLst>
                                    <p:set>
                                      <p:cBhvr override="childStyle">
                                        <p:cTn dur="1" fill="hold" display="0" masterRel="nextClick" afterEffect="1"/>
                                        <p:tgtEl>
                                          <p:spTgt spid="30"/>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7" grpId="0" animBg="1"/>
      <p:bldP spid="30" grpId="0" animBg="1"/>
      <p:bldP spid="30"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p:cNvSpPr txBox="1"/>
          <p:nvPr/>
        </p:nvSpPr>
        <p:spPr>
          <a:xfrm>
            <a:off x="7659532" y="2153920"/>
            <a:ext cx="1392966" cy="369332"/>
          </a:xfrm>
          <a:prstGeom prst="rect">
            <a:avLst/>
          </a:prstGeom>
          <a:noFill/>
        </p:spPr>
        <p:txBody>
          <a:bodyPr wrap="square" rtlCol="0">
            <a:spAutoFit/>
          </a:bodyPr>
          <a:lstStyle/>
          <a:p>
            <a:r>
              <a:rPr lang="en-US" dirty="0" smtClean="0">
                <a:hlinkClick r:id="rId2"/>
              </a:rPr>
              <a:t>Virtual Lab</a:t>
            </a:r>
            <a:endParaRPr lang="en-US" dirty="0"/>
          </a:p>
        </p:txBody>
      </p:sp>
      <p:sp>
        <p:nvSpPr>
          <p:cNvPr id="7" name="Title 6"/>
          <p:cNvSpPr>
            <a:spLocks noGrp="1"/>
          </p:cNvSpPr>
          <p:nvPr>
            <p:ph type="title"/>
          </p:nvPr>
        </p:nvSpPr>
        <p:spPr>
          <a:xfrm>
            <a:off x="498474" y="189998"/>
            <a:ext cx="7556313" cy="1116106"/>
          </a:xfrm>
        </p:spPr>
        <p:txBody>
          <a:bodyPr/>
          <a:lstStyle/>
          <a:p>
            <a:r>
              <a:rPr lang="en-US" dirty="0" smtClean="0">
                <a:solidFill>
                  <a:srgbClr val="00B0F0"/>
                </a:solidFill>
              </a:rPr>
              <a:t>Chromatography</a:t>
            </a:r>
            <a:endParaRPr lang="en-US" dirty="0">
              <a:solidFill>
                <a:srgbClr val="00B0F0"/>
              </a:solidFill>
            </a:endParaRPr>
          </a:p>
        </p:txBody>
      </p:sp>
      <p:sp>
        <p:nvSpPr>
          <p:cNvPr id="10" name="TextBox 9"/>
          <p:cNvSpPr txBox="1"/>
          <p:nvPr/>
        </p:nvSpPr>
        <p:spPr>
          <a:xfrm>
            <a:off x="8097582" y="-32652"/>
            <a:ext cx="979575" cy="369332"/>
          </a:xfrm>
          <a:prstGeom prst="rect">
            <a:avLst/>
          </a:prstGeom>
          <a:noFill/>
        </p:spPr>
        <p:txBody>
          <a:bodyPr wrap="square" rtlCol="0">
            <a:spAutoFit/>
          </a:bodyPr>
          <a:lstStyle/>
          <a:p>
            <a:r>
              <a:rPr lang="en-US" dirty="0" smtClean="0">
                <a:hlinkClick r:id="rId3"/>
              </a:rPr>
              <a:t>Source</a:t>
            </a:r>
            <a:endParaRPr lang="en-US" dirty="0"/>
          </a:p>
        </p:txBody>
      </p:sp>
      <p:sp>
        <p:nvSpPr>
          <p:cNvPr id="12" name="TextBox 11"/>
          <p:cNvSpPr txBox="1"/>
          <p:nvPr/>
        </p:nvSpPr>
        <p:spPr>
          <a:xfrm>
            <a:off x="8157538" y="1816854"/>
            <a:ext cx="894959" cy="369332"/>
          </a:xfrm>
          <a:prstGeom prst="rect">
            <a:avLst/>
          </a:prstGeom>
          <a:noFill/>
        </p:spPr>
        <p:txBody>
          <a:bodyPr wrap="square" rtlCol="0">
            <a:spAutoFit/>
          </a:bodyPr>
          <a:lstStyle/>
          <a:p>
            <a:r>
              <a:rPr lang="en-US" dirty="0" smtClean="0">
                <a:hlinkClick r:id="rId4"/>
              </a:rPr>
              <a:t>Video</a:t>
            </a:r>
            <a:endParaRPr lang="en-US" dirty="0"/>
          </a:p>
        </p:txBody>
      </p:sp>
      <p:pic>
        <p:nvPicPr>
          <p:cNvPr id="9220" name="Picture 4" descr="http://4.bp.blogspot.com/-AUAIUsg1hPA/Td6OGmD8hXI/AAAAAAAACQw/74lwLwTsvOU/s1600/Chromatography-2.jpg"/>
          <p:cNvPicPr>
            <a:picLocks noChangeAspect="1" noChangeArrowheads="1"/>
          </p:cNvPicPr>
          <p:nvPr/>
        </p:nvPicPr>
        <p:blipFill>
          <a:blip r:embed="rId5"/>
          <a:srcRect/>
          <a:stretch>
            <a:fillRect/>
          </a:stretch>
        </p:blipFill>
        <p:spPr bwMode="auto">
          <a:xfrm>
            <a:off x="0" y="703376"/>
            <a:ext cx="4547286" cy="3160365"/>
          </a:xfrm>
          <a:prstGeom prst="rect">
            <a:avLst/>
          </a:prstGeom>
          <a:noFill/>
        </p:spPr>
      </p:pic>
      <p:sp>
        <p:nvSpPr>
          <p:cNvPr id="13" name="TextBox 12"/>
          <p:cNvSpPr txBox="1"/>
          <p:nvPr/>
        </p:nvSpPr>
        <p:spPr>
          <a:xfrm>
            <a:off x="88304" y="3299939"/>
            <a:ext cx="4626972" cy="369332"/>
          </a:xfrm>
          <a:prstGeom prst="rect">
            <a:avLst/>
          </a:prstGeom>
          <a:noFill/>
        </p:spPr>
        <p:txBody>
          <a:bodyPr wrap="none" rtlCol="0">
            <a:spAutoFit/>
          </a:bodyPr>
          <a:lstStyle/>
          <a:p>
            <a:r>
              <a:rPr lang="en-US" dirty="0" smtClean="0">
                <a:hlinkClick r:id="rId6"/>
              </a:rPr>
              <a:t>Source</a:t>
            </a:r>
            <a:r>
              <a:rPr lang="en-US" dirty="0" smtClean="0"/>
              <a:t> </a:t>
            </a:r>
            <a:r>
              <a:rPr lang="en-US" sz="1200" dirty="0" smtClean="0"/>
              <a:t>(includes nice discussion of biological applications)</a:t>
            </a:r>
            <a:endParaRPr lang="en-US" sz="1200" dirty="0"/>
          </a:p>
        </p:txBody>
      </p:sp>
      <p:sp>
        <p:nvSpPr>
          <p:cNvPr id="15" name="TextBox 14"/>
          <p:cNvSpPr txBox="1"/>
          <p:nvPr/>
        </p:nvSpPr>
        <p:spPr>
          <a:xfrm>
            <a:off x="4981389" y="5805059"/>
            <a:ext cx="4162607" cy="1051560"/>
          </a:xfrm>
          <a:prstGeom prst="rect">
            <a:avLst/>
          </a:prstGeom>
          <a:solidFill>
            <a:schemeClr val="accent3"/>
          </a:solidFill>
        </p:spPr>
        <p:txBody>
          <a:bodyPr wrap="square" rtlCol="0">
            <a:spAutoFit/>
          </a:bodyPr>
          <a:lstStyle>
            <a:defPPr>
              <a:defRPr lang="en-US"/>
            </a:defPPr>
            <a:lvl1pPr>
              <a:defRPr sz="1050"/>
            </a:lvl1pPr>
          </a:lstStyle>
          <a:p>
            <a:r>
              <a:rPr lang="en-US" sz="900" u="sng" dirty="0" smtClean="0"/>
              <a:t>Learning Objectives</a:t>
            </a:r>
          </a:p>
          <a:p>
            <a:r>
              <a:rPr lang="en-US" sz="900" dirty="0" smtClean="0"/>
              <a:t>LO 2.7: The student is able to explain how solutes can be separated by chromatography based on intermolecular interactions. </a:t>
            </a:r>
          </a:p>
          <a:p>
            <a:r>
              <a:rPr lang="en-US" sz="900" dirty="0" smtClean="0"/>
              <a:t>LO 2.10: The student can design and/or interpret the results of a separation experiment (filtration, paper chromatography, column chromatography, or distillation) in terms of the relative strength of interactions among and between the components. </a:t>
            </a:r>
            <a:r>
              <a:rPr lang="en-US" dirty="0"/>
              <a:t>			</a:t>
            </a:r>
          </a:p>
        </p:txBody>
      </p:sp>
      <p:sp>
        <p:nvSpPr>
          <p:cNvPr id="16" name="TextBox 15"/>
          <p:cNvSpPr txBox="1"/>
          <p:nvPr/>
        </p:nvSpPr>
        <p:spPr>
          <a:xfrm>
            <a:off x="-1" y="5820918"/>
            <a:ext cx="4981389" cy="1051560"/>
          </a:xfrm>
          <a:prstGeom prst="rect">
            <a:avLst/>
          </a:prstGeom>
          <a:solidFill>
            <a:schemeClr val="accent6"/>
          </a:solidFill>
        </p:spPr>
        <p:txBody>
          <a:bodyPr wrap="square" rtlCol="0">
            <a:spAutoFit/>
          </a:bodyPr>
          <a:lstStyle/>
          <a:p>
            <a:pPr marL="0" lvl="1"/>
            <a:r>
              <a:rPr lang="en-US" sz="900" u="sng" dirty="0" smtClean="0"/>
              <a:t>Science Practices</a:t>
            </a:r>
          </a:p>
          <a:p>
            <a:pPr marL="0" lvl="1"/>
            <a:r>
              <a:rPr lang="en-US" sz="900" dirty="0" smtClean="0"/>
              <a:t>4.2 The student can </a:t>
            </a:r>
            <a:r>
              <a:rPr lang="en-US" sz="900" i="1" dirty="0" smtClean="0"/>
              <a:t>design a plan </a:t>
            </a:r>
            <a:r>
              <a:rPr lang="en-US" sz="900" dirty="0" smtClean="0"/>
              <a:t>for collecting data to answer a particular scientific question.</a:t>
            </a:r>
          </a:p>
          <a:p>
            <a:pPr marL="0" lvl="1"/>
            <a:r>
              <a:rPr lang="en-US" sz="900" dirty="0" smtClean="0"/>
              <a:t>5.1The student can </a:t>
            </a:r>
            <a:r>
              <a:rPr lang="en-US" sz="900" i="1" dirty="0" smtClean="0"/>
              <a:t>analyze data </a:t>
            </a:r>
            <a:r>
              <a:rPr lang="en-US" sz="900" dirty="0" smtClean="0"/>
              <a:t>to identify patterns or relationships.</a:t>
            </a:r>
          </a:p>
          <a:p>
            <a:pPr marL="0" lvl="1"/>
            <a:r>
              <a:rPr lang="en-US" sz="900" dirty="0" smtClean="0"/>
              <a:t>6.2 The student can </a:t>
            </a:r>
            <a:r>
              <a:rPr lang="en-US" sz="900" i="1" dirty="0" smtClean="0"/>
              <a:t>construct explanations of phenomena based on evidence </a:t>
            </a:r>
            <a:r>
              <a:rPr lang="en-US" sz="900" dirty="0" smtClean="0"/>
              <a:t>produced through scientific practices.</a:t>
            </a:r>
          </a:p>
          <a:p>
            <a:pPr marL="0" lvl="1"/>
            <a:endParaRPr lang="en-US" sz="900" dirty="0" smtClean="0"/>
          </a:p>
        </p:txBody>
      </p:sp>
      <p:pic>
        <p:nvPicPr>
          <p:cNvPr id="9223" name="Picture 7">
            <a:hlinkClick r:id="rId7"/>
          </p:cNvPr>
          <p:cNvPicPr>
            <a:picLocks noChangeAspect="1" noChangeArrowheads="1"/>
          </p:cNvPicPr>
          <p:nvPr/>
        </p:nvPicPr>
        <p:blipFill>
          <a:blip r:embed="rId8"/>
          <a:srcRect l="13094" t="13382" r="23563" b="6038"/>
          <a:stretch>
            <a:fillRect/>
          </a:stretch>
        </p:blipFill>
        <p:spPr bwMode="auto">
          <a:xfrm>
            <a:off x="4602851" y="189998"/>
            <a:ext cx="3056680" cy="2186186"/>
          </a:xfrm>
          <a:prstGeom prst="rect">
            <a:avLst/>
          </a:prstGeom>
          <a:noFill/>
          <a:ln w="9525">
            <a:noFill/>
            <a:miter lim="800000"/>
            <a:headEnd/>
            <a:tailEnd/>
          </a:ln>
        </p:spPr>
      </p:pic>
      <p:sp>
        <p:nvSpPr>
          <p:cNvPr id="17" name="Oval Callout 16"/>
          <p:cNvSpPr/>
          <p:nvPr/>
        </p:nvSpPr>
        <p:spPr>
          <a:xfrm>
            <a:off x="1682134" y="0"/>
            <a:ext cx="3299254" cy="1677555"/>
          </a:xfrm>
          <a:prstGeom prst="wedgeEllipseCallout">
            <a:avLst>
              <a:gd name="adj1" fmla="val 57445"/>
              <a:gd name="adj2" fmla="val 3303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Click here to watch animation explaining column chromatography</a:t>
            </a:r>
            <a:endParaRPr lang="en-US" dirty="0"/>
          </a:p>
        </p:txBody>
      </p:sp>
      <p:pic>
        <p:nvPicPr>
          <p:cNvPr id="9222" name="Picture 6" descr="Column Chromatography&#10;Column chromatography: technique that uses an adsorbent packed in a&#10;glass column, and a solvent that..."/>
          <p:cNvPicPr>
            <a:picLocks noChangeAspect="1" noChangeArrowheads="1"/>
          </p:cNvPicPr>
          <p:nvPr/>
        </p:nvPicPr>
        <p:blipFill>
          <a:blip r:embed="rId9"/>
          <a:srcRect l="7769" t="6931" r="7811" b="10563"/>
          <a:stretch>
            <a:fillRect/>
          </a:stretch>
        </p:blipFill>
        <p:spPr bwMode="auto">
          <a:xfrm>
            <a:off x="4696413" y="2497704"/>
            <a:ext cx="4337221" cy="3275910"/>
          </a:xfrm>
          <a:prstGeom prst="rect">
            <a:avLst/>
          </a:prstGeom>
          <a:noFill/>
        </p:spPr>
      </p:pic>
      <p:sp>
        <p:nvSpPr>
          <p:cNvPr id="14" name="Right Arrow 13"/>
          <p:cNvSpPr/>
          <p:nvPr/>
        </p:nvSpPr>
        <p:spPr>
          <a:xfrm>
            <a:off x="3193583" y="3669271"/>
            <a:ext cx="2035138" cy="12653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dirty="0" smtClean="0"/>
              <a:t>Advantage: We can collect and use the fractions </a:t>
            </a:r>
            <a:endParaRPr lang="en-US" sz="1500" dirty="0"/>
          </a:p>
        </p:txBody>
      </p:sp>
      <p:sp>
        <p:nvSpPr>
          <p:cNvPr id="20" name="Content Placeholder 4"/>
          <p:cNvSpPr>
            <a:spLocks noGrp="1"/>
          </p:cNvSpPr>
          <p:nvPr>
            <p:ph sz="half" idx="1"/>
          </p:nvPr>
        </p:nvSpPr>
        <p:spPr>
          <a:xfrm>
            <a:off x="88304" y="3724595"/>
            <a:ext cx="3567932" cy="2096323"/>
          </a:xfrm>
        </p:spPr>
        <p:txBody>
          <a:bodyPr>
            <a:normAutofit fontScale="92500" lnSpcReduction="20000"/>
          </a:bodyPr>
          <a:lstStyle/>
          <a:p>
            <a:r>
              <a:rPr lang="en-US" sz="1600" dirty="0" smtClean="0"/>
              <a:t>Main Error:</a:t>
            </a:r>
          </a:p>
          <a:p>
            <a:pPr lvl="1"/>
            <a:r>
              <a:rPr lang="en-US" sz="1600" dirty="0" smtClean="0"/>
              <a:t>Incomplete Separation</a:t>
            </a:r>
          </a:p>
          <a:p>
            <a:r>
              <a:rPr lang="en-US" sz="1600" dirty="0" smtClean="0"/>
              <a:t>Can be caused by:</a:t>
            </a:r>
          </a:p>
          <a:p>
            <a:pPr lvl="1"/>
            <a:r>
              <a:rPr lang="en-US" sz="1600" dirty="0" smtClean="0"/>
              <a:t>Inconsistent spotting</a:t>
            </a:r>
          </a:p>
          <a:p>
            <a:pPr lvl="1"/>
            <a:r>
              <a:rPr lang="en-US" sz="1600" dirty="0" smtClean="0"/>
              <a:t>Overloading</a:t>
            </a:r>
          </a:p>
          <a:p>
            <a:pPr lvl="1"/>
            <a:r>
              <a:rPr lang="en-US" sz="1600" dirty="0" smtClean="0"/>
              <a:t>Improper packing (column)</a:t>
            </a:r>
          </a:p>
          <a:p>
            <a:pPr lvl="1"/>
            <a:r>
              <a:rPr lang="en-US" sz="1600" dirty="0" smtClean="0"/>
              <a:t>Poor solvent choice</a:t>
            </a:r>
          </a:p>
        </p:txBody>
      </p:sp>
    </p:spTree>
    <p:extLst>
      <p:ext uri="{BB962C8B-B14F-4D97-AF65-F5344CB8AC3E}">
        <p14:creationId xmlns:p14="http://schemas.microsoft.com/office/powerpoint/2010/main" val="336546490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autoRev="1" fill="hold" nodeType="clickEffect">
                                  <p:stCondLst>
                                    <p:cond delay="0"/>
                                  </p:stCondLst>
                                  <p:childTnLst>
                                    <p:animScale>
                                      <p:cBhvr>
                                        <p:cTn id="6" dur="3000" fill="hold"/>
                                        <p:tgtEl>
                                          <p:spTgt spid="9222"/>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blinds(horizontal)">
                                      <p:cBhvr>
                                        <p:cTn id="11" dur="500"/>
                                        <p:tgtEl>
                                          <p:spTgt spid="17"/>
                                        </p:tgtEl>
                                      </p:cBhvr>
                                    </p:animEffect>
                                  </p:childTnLst>
                                </p:cTn>
                              </p:par>
                            </p:childTnLst>
                          </p:cTn>
                        </p:par>
                      </p:childTnLst>
                    </p:cTn>
                  </p:par>
                  <p:par>
                    <p:cTn id="12" fill="hold">
                      <p:stCondLst>
                        <p:cond delay="indefinite"/>
                      </p:stCondLst>
                      <p:childTnLst>
                        <p:par>
                          <p:cTn id="13" fill="hold">
                            <p:stCondLst>
                              <p:cond delay="0"/>
                            </p:stCondLst>
                            <p:childTnLst>
                              <p:par>
                                <p:cTn id="14" presetID="12" presetClass="entr" presetSubtype="4" fill="hold" grpId="0" nodeType="clickEffect">
                                  <p:stCondLst>
                                    <p:cond delay="0"/>
                                  </p:stCondLst>
                                  <p:childTnLst>
                                    <p:set>
                                      <p:cBhvr>
                                        <p:cTn id="15" dur="1" fill="hold">
                                          <p:stCondLst>
                                            <p:cond delay="0"/>
                                          </p:stCondLst>
                                        </p:cTn>
                                        <p:tgtEl>
                                          <p:spTgt spid="20">
                                            <p:txEl>
                                              <p:pRg st="0" end="0"/>
                                            </p:txEl>
                                          </p:spTgt>
                                        </p:tgtEl>
                                        <p:attrNameLst>
                                          <p:attrName>style.visibility</p:attrName>
                                        </p:attrNameLst>
                                      </p:cBhvr>
                                      <p:to>
                                        <p:strVal val="visible"/>
                                      </p:to>
                                    </p:set>
                                    <p:animEffect transition="in" filter="slide(fromBottom)">
                                      <p:cBhvr>
                                        <p:cTn id="16" dur="500"/>
                                        <p:tgtEl>
                                          <p:spTgt spid="20">
                                            <p:txEl>
                                              <p:pRg st="0" end="0"/>
                                            </p:txEl>
                                          </p:spTgt>
                                        </p:tgtEl>
                                      </p:cBhvr>
                                    </p:animEffect>
                                  </p:childTnLst>
                                </p:cTn>
                              </p:par>
                              <p:par>
                                <p:cTn id="17" presetID="12" presetClass="entr" presetSubtype="4" fill="hold" grpId="0" nodeType="withEffect">
                                  <p:stCondLst>
                                    <p:cond delay="0"/>
                                  </p:stCondLst>
                                  <p:childTnLst>
                                    <p:set>
                                      <p:cBhvr>
                                        <p:cTn id="18" dur="1" fill="hold">
                                          <p:stCondLst>
                                            <p:cond delay="0"/>
                                          </p:stCondLst>
                                        </p:cTn>
                                        <p:tgtEl>
                                          <p:spTgt spid="20">
                                            <p:txEl>
                                              <p:pRg st="1" end="1"/>
                                            </p:txEl>
                                          </p:spTgt>
                                        </p:tgtEl>
                                        <p:attrNameLst>
                                          <p:attrName>style.visibility</p:attrName>
                                        </p:attrNameLst>
                                      </p:cBhvr>
                                      <p:to>
                                        <p:strVal val="visible"/>
                                      </p:to>
                                    </p:set>
                                    <p:animEffect transition="in" filter="slide(fromBottom)">
                                      <p:cBhvr>
                                        <p:cTn id="19" dur="500"/>
                                        <p:tgtEl>
                                          <p:spTgt spid="20">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2" presetClass="entr" presetSubtype="4" fill="hold" grpId="0" nodeType="clickEffect">
                                  <p:stCondLst>
                                    <p:cond delay="0"/>
                                  </p:stCondLst>
                                  <p:childTnLst>
                                    <p:set>
                                      <p:cBhvr>
                                        <p:cTn id="23" dur="1" fill="hold">
                                          <p:stCondLst>
                                            <p:cond delay="0"/>
                                          </p:stCondLst>
                                        </p:cTn>
                                        <p:tgtEl>
                                          <p:spTgt spid="20">
                                            <p:txEl>
                                              <p:pRg st="2" end="2"/>
                                            </p:txEl>
                                          </p:spTgt>
                                        </p:tgtEl>
                                        <p:attrNameLst>
                                          <p:attrName>style.visibility</p:attrName>
                                        </p:attrNameLst>
                                      </p:cBhvr>
                                      <p:to>
                                        <p:strVal val="visible"/>
                                      </p:to>
                                    </p:set>
                                    <p:animEffect transition="in" filter="slide(fromBottom)">
                                      <p:cBhvr>
                                        <p:cTn id="24" dur="500"/>
                                        <p:tgtEl>
                                          <p:spTgt spid="20">
                                            <p:txEl>
                                              <p:pRg st="2" end="2"/>
                                            </p:txEl>
                                          </p:spTgt>
                                        </p:tgtEl>
                                      </p:cBhvr>
                                    </p:animEffect>
                                  </p:childTnLst>
                                </p:cTn>
                              </p:par>
                              <p:par>
                                <p:cTn id="25" presetID="12" presetClass="entr" presetSubtype="4" fill="hold" grpId="0" nodeType="withEffect">
                                  <p:stCondLst>
                                    <p:cond delay="0"/>
                                  </p:stCondLst>
                                  <p:childTnLst>
                                    <p:set>
                                      <p:cBhvr>
                                        <p:cTn id="26" dur="1" fill="hold">
                                          <p:stCondLst>
                                            <p:cond delay="0"/>
                                          </p:stCondLst>
                                        </p:cTn>
                                        <p:tgtEl>
                                          <p:spTgt spid="20">
                                            <p:txEl>
                                              <p:pRg st="3" end="3"/>
                                            </p:txEl>
                                          </p:spTgt>
                                        </p:tgtEl>
                                        <p:attrNameLst>
                                          <p:attrName>style.visibility</p:attrName>
                                        </p:attrNameLst>
                                      </p:cBhvr>
                                      <p:to>
                                        <p:strVal val="visible"/>
                                      </p:to>
                                    </p:set>
                                    <p:animEffect transition="in" filter="slide(fromBottom)">
                                      <p:cBhvr>
                                        <p:cTn id="27" dur="500"/>
                                        <p:tgtEl>
                                          <p:spTgt spid="20">
                                            <p:txEl>
                                              <p:pRg st="3" end="3"/>
                                            </p:txEl>
                                          </p:spTgt>
                                        </p:tgtEl>
                                      </p:cBhvr>
                                    </p:animEffect>
                                  </p:childTnLst>
                                </p:cTn>
                              </p:par>
                              <p:par>
                                <p:cTn id="28" presetID="12" presetClass="entr" presetSubtype="4" fill="hold" grpId="0" nodeType="withEffect">
                                  <p:stCondLst>
                                    <p:cond delay="0"/>
                                  </p:stCondLst>
                                  <p:childTnLst>
                                    <p:set>
                                      <p:cBhvr>
                                        <p:cTn id="29" dur="1" fill="hold">
                                          <p:stCondLst>
                                            <p:cond delay="0"/>
                                          </p:stCondLst>
                                        </p:cTn>
                                        <p:tgtEl>
                                          <p:spTgt spid="20">
                                            <p:txEl>
                                              <p:pRg st="4" end="4"/>
                                            </p:txEl>
                                          </p:spTgt>
                                        </p:tgtEl>
                                        <p:attrNameLst>
                                          <p:attrName>style.visibility</p:attrName>
                                        </p:attrNameLst>
                                      </p:cBhvr>
                                      <p:to>
                                        <p:strVal val="visible"/>
                                      </p:to>
                                    </p:set>
                                    <p:animEffect transition="in" filter="slide(fromBottom)">
                                      <p:cBhvr>
                                        <p:cTn id="30" dur="500"/>
                                        <p:tgtEl>
                                          <p:spTgt spid="20">
                                            <p:txEl>
                                              <p:pRg st="4" end="4"/>
                                            </p:txEl>
                                          </p:spTgt>
                                        </p:tgtEl>
                                      </p:cBhvr>
                                    </p:animEffect>
                                  </p:childTnLst>
                                </p:cTn>
                              </p:par>
                              <p:par>
                                <p:cTn id="31" presetID="12" presetClass="entr" presetSubtype="4" fill="hold" grpId="0" nodeType="withEffect">
                                  <p:stCondLst>
                                    <p:cond delay="0"/>
                                  </p:stCondLst>
                                  <p:childTnLst>
                                    <p:set>
                                      <p:cBhvr>
                                        <p:cTn id="32" dur="1" fill="hold">
                                          <p:stCondLst>
                                            <p:cond delay="0"/>
                                          </p:stCondLst>
                                        </p:cTn>
                                        <p:tgtEl>
                                          <p:spTgt spid="20">
                                            <p:txEl>
                                              <p:pRg st="5" end="5"/>
                                            </p:txEl>
                                          </p:spTgt>
                                        </p:tgtEl>
                                        <p:attrNameLst>
                                          <p:attrName>style.visibility</p:attrName>
                                        </p:attrNameLst>
                                      </p:cBhvr>
                                      <p:to>
                                        <p:strVal val="visible"/>
                                      </p:to>
                                    </p:set>
                                    <p:animEffect transition="in" filter="slide(fromBottom)">
                                      <p:cBhvr>
                                        <p:cTn id="33" dur="500"/>
                                        <p:tgtEl>
                                          <p:spTgt spid="20">
                                            <p:txEl>
                                              <p:pRg st="5" end="5"/>
                                            </p:txEl>
                                          </p:spTgt>
                                        </p:tgtEl>
                                      </p:cBhvr>
                                    </p:animEffect>
                                  </p:childTnLst>
                                </p:cTn>
                              </p:par>
                              <p:par>
                                <p:cTn id="34" presetID="12" presetClass="entr" presetSubtype="4" fill="hold" grpId="0" nodeType="withEffect">
                                  <p:stCondLst>
                                    <p:cond delay="0"/>
                                  </p:stCondLst>
                                  <p:childTnLst>
                                    <p:set>
                                      <p:cBhvr>
                                        <p:cTn id="35" dur="1" fill="hold">
                                          <p:stCondLst>
                                            <p:cond delay="0"/>
                                          </p:stCondLst>
                                        </p:cTn>
                                        <p:tgtEl>
                                          <p:spTgt spid="20">
                                            <p:txEl>
                                              <p:pRg st="6" end="6"/>
                                            </p:txEl>
                                          </p:spTgt>
                                        </p:tgtEl>
                                        <p:attrNameLst>
                                          <p:attrName>style.visibility</p:attrName>
                                        </p:attrNameLst>
                                      </p:cBhvr>
                                      <p:to>
                                        <p:strVal val="visible"/>
                                      </p:to>
                                    </p:set>
                                    <p:animEffect transition="in" filter="slide(fromBottom)">
                                      <p:cBhvr>
                                        <p:cTn id="36" dur="500"/>
                                        <p:tgtEl>
                                          <p:spTgt spid="20">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0"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TextBox 53"/>
          <p:cNvSpPr txBox="1"/>
          <p:nvPr/>
        </p:nvSpPr>
        <p:spPr>
          <a:xfrm>
            <a:off x="311560" y="3807116"/>
            <a:ext cx="3396749" cy="1661993"/>
          </a:xfrm>
          <a:prstGeom prst="rect">
            <a:avLst/>
          </a:prstGeom>
        </p:spPr>
        <p:style>
          <a:lnRef idx="1">
            <a:schemeClr val="accent5"/>
          </a:lnRef>
          <a:fillRef idx="3">
            <a:schemeClr val="accent5"/>
          </a:fillRef>
          <a:effectRef idx="2">
            <a:schemeClr val="accent5"/>
          </a:effectRef>
          <a:fontRef idx="minor">
            <a:schemeClr val="lt1"/>
          </a:fontRef>
        </p:style>
        <p:txBody>
          <a:bodyPr wrap="square" rtlCol="0">
            <a:spAutoFit/>
          </a:bodyPr>
          <a:lstStyle/>
          <a:p>
            <a:r>
              <a:rPr lang="en-US" dirty="0" smtClean="0"/>
              <a:t>Filter and collect alum crystals</a:t>
            </a:r>
            <a:endParaRPr lang="en-US" baseline="-25000" dirty="0" smtClean="0"/>
          </a:p>
          <a:p>
            <a:endParaRPr lang="en-US" dirty="0" smtClean="0"/>
          </a:p>
          <a:p>
            <a:r>
              <a:rPr lang="en-US" sz="1600" dirty="0" smtClean="0"/>
              <a:t>Possible Error Sources: crystals escape to filtrate, crystals not washed well and remain wet</a:t>
            </a:r>
          </a:p>
          <a:p>
            <a:endParaRPr lang="en-US" dirty="0"/>
          </a:p>
        </p:txBody>
      </p:sp>
      <p:sp>
        <p:nvSpPr>
          <p:cNvPr id="53" name="TextBox 52"/>
          <p:cNvSpPr txBox="1"/>
          <p:nvPr/>
        </p:nvSpPr>
        <p:spPr>
          <a:xfrm>
            <a:off x="311560" y="3807116"/>
            <a:ext cx="3396749" cy="1661993"/>
          </a:xfrm>
          <a:prstGeom prst="rect">
            <a:avLst/>
          </a:prstGeom>
        </p:spPr>
        <p:style>
          <a:lnRef idx="1">
            <a:schemeClr val="accent5"/>
          </a:lnRef>
          <a:fillRef idx="3">
            <a:schemeClr val="accent5"/>
          </a:fillRef>
          <a:effectRef idx="2">
            <a:schemeClr val="accent5"/>
          </a:effectRef>
          <a:fontRef idx="minor">
            <a:schemeClr val="lt1"/>
          </a:fontRef>
        </p:style>
        <p:txBody>
          <a:bodyPr wrap="square" rtlCol="0">
            <a:spAutoFit/>
          </a:bodyPr>
          <a:lstStyle/>
          <a:p>
            <a:r>
              <a:rPr lang="en-US" dirty="0" err="1" smtClean="0"/>
              <a:t>Recrystallize</a:t>
            </a:r>
            <a:r>
              <a:rPr lang="en-US" dirty="0" smtClean="0"/>
              <a:t> alum in ice bath</a:t>
            </a:r>
            <a:endParaRPr lang="en-US" baseline="-25000" dirty="0" smtClean="0"/>
          </a:p>
          <a:p>
            <a:endParaRPr lang="en-US" dirty="0" smtClean="0"/>
          </a:p>
          <a:p>
            <a:r>
              <a:rPr lang="en-US" sz="1600" dirty="0" smtClean="0"/>
              <a:t>Possible Error Sources: crystals form too quickly, incomplete </a:t>
            </a:r>
            <a:r>
              <a:rPr lang="en-US" sz="1600" dirty="0" err="1" smtClean="0"/>
              <a:t>recrystallization</a:t>
            </a:r>
            <a:endParaRPr lang="en-US" sz="1600" dirty="0" smtClean="0"/>
          </a:p>
          <a:p>
            <a:endParaRPr lang="en-US" dirty="0"/>
          </a:p>
        </p:txBody>
      </p:sp>
      <p:sp>
        <p:nvSpPr>
          <p:cNvPr id="7" name="Title 6"/>
          <p:cNvSpPr>
            <a:spLocks noGrp="1"/>
          </p:cNvSpPr>
          <p:nvPr>
            <p:ph type="title"/>
          </p:nvPr>
        </p:nvSpPr>
        <p:spPr>
          <a:xfrm>
            <a:off x="498474" y="189998"/>
            <a:ext cx="7556313" cy="1116106"/>
          </a:xfrm>
        </p:spPr>
        <p:txBody>
          <a:bodyPr/>
          <a:lstStyle/>
          <a:p>
            <a:r>
              <a:rPr lang="en-US" dirty="0" smtClean="0">
                <a:solidFill>
                  <a:srgbClr val="00B0F0"/>
                </a:solidFill>
              </a:rPr>
              <a:t>Synthesis</a:t>
            </a:r>
            <a:endParaRPr lang="en-US" dirty="0">
              <a:solidFill>
                <a:srgbClr val="00B0F0"/>
              </a:solidFill>
            </a:endParaRPr>
          </a:p>
        </p:txBody>
      </p:sp>
      <p:sp>
        <p:nvSpPr>
          <p:cNvPr id="8" name="Content Placeholder 7"/>
          <p:cNvSpPr>
            <a:spLocks noGrp="1"/>
          </p:cNvSpPr>
          <p:nvPr>
            <p:ph sz="half" idx="1"/>
          </p:nvPr>
        </p:nvSpPr>
        <p:spPr>
          <a:xfrm>
            <a:off x="455722" y="965540"/>
            <a:ext cx="7599065" cy="2441291"/>
          </a:xfrm>
        </p:spPr>
        <p:txBody>
          <a:bodyPr>
            <a:normAutofit fontScale="70000" lnSpcReduction="20000"/>
          </a:bodyPr>
          <a:lstStyle/>
          <a:p>
            <a:r>
              <a:rPr lang="en-US" dirty="0" smtClean="0"/>
              <a:t>Inorganic Synthesis Examples: </a:t>
            </a:r>
          </a:p>
          <a:p>
            <a:pPr lvl="1"/>
            <a:r>
              <a:rPr lang="en-US" dirty="0" smtClean="0"/>
              <a:t>Synthesis of Coordination Compound  </a:t>
            </a:r>
          </a:p>
          <a:p>
            <a:pPr lvl="1"/>
            <a:r>
              <a:rPr lang="en-US" dirty="0" smtClean="0"/>
              <a:t>Synthesis of Alum from aluminum</a:t>
            </a:r>
          </a:p>
          <a:p>
            <a:r>
              <a:rPr lang="en-US" dirty="0" smtClean="0"/>
              <a:t>Organic Synthesis Example: </a:t>
            </a:r>
          </a:p>
          <a:p>
            <a:pPr lvl="1"/>
            <a:r>
              <a:rPr lang="en-US" dirty="0" smtClean="0"/>
              <a:t>Synthesis of Aspirin</a:t>
            </a:r>
          </a:p>
          <a:p>
            <a:r>
              <a:rPr lang="en-US" dirty="0" smtClean="0"/>
              <a:t>Syntheses are done in solution, and require purification by filtration, </a:t>
            </a:r>
            <a:r>
              <a:rPr lang="en-US" dirty="0" err="1" smtClean="0"/>
              <a:t>recrystalization</a:t>
            </a:r>
            <a:r>
              <a:rPr lang="en-US" dirty="0" smtClean="0"/>
              <a:t>, column chromatography or a combination</a:t>
            </a:r>
          </a:p>
          <a:p>
            <a:r>
              <a:rPr lang="en-US" dirty="0" smtClean="0"/>
              <a:t>% Yield is calculated; analysis is done by melting point, NMR, IR</a:t>
            </a:r>
            <a:endParaRPr lang="en-US" dirty="0"/>
          </a:p>
        </p:txBody>
      </p:sp>
      <p:sp>
        <p:nvSpPr>
          <p:cNvPr id="10" name="TextBox 9"/>
          <p:cNvSpPr txBox="1"/>
          <p:nvPr/>
        </p:nvSpPr>
        <p:spPr>
          <a:xfrm>
            <a:off x="8097582" y="-32652"/>
            <a:ext cx="979575" cy="369332"/>
          </a:xfrm>
          <a:prstGeom prst="rect">
            <a:avLst/>
          </a:prstGeom>
          <a:noFill/>
        </p:spPr>
        <p:txBody>
          <a:bodyPr wrap="square" rtlCol="0">
            <a:spAutoFit/>
          </a:bodyPr>
          <a:lstStyle/>
          <a:p>
            <a:r>
              <a:rPr lang="en-US" dirty="0" smtClean="0">
                <a:hlinkClick r:id="rId2"/>
              </a:rPr>
              <a:t>Source</a:t>
            </a:r>
            <a:endParaRPr lang="en-US" dirty="0"/>
          </a:p>
        </p:txBody>
      </p:sp>
      <p:sp>
        <p:nvSpPr>
          <p:cNvPr id="11" name="TextBox 10"/>
          <p:cNvSpPr txBox="1"/>
          <p:nvPr/>
        </p:nvSpPr>
        <p:spPr>
          <a:xfrm>
            <a:off x="0" y="6430211"/>
            <a:ext cx="9144000" cy="369332"/>
          </a:xfrm>
          <a:prstGeom prst="rect">
            <a:avLst/>
          </a:prstGeom>
          <a:noFill/>
        </p:spPr>
        <p:txBody>
          <a:bodyPr wrap="square" rtlCol="0">
            <a:spAutoFit/>
          </a:bodyPr>
          <a:lstStyle/>
          <a:p>
            <a:r>
              <a:rPr lang="en-US" dirty="0" smtClean="0"/>
              <a:t>LO: 																	</a:t>
            </a:r>
            <a:endParaRPr lang="en-US" dirty="0"/>
          </a:p>
        </p:txBody>
      </p:sp>
      <p:sp>
        <p:nvSpPr>
          <p:cNvPr id="12" name="TextBox 11"/>
          <p:cNvSpPr txBox="1"/>
          <p:nvPr/>
        </p:nvSpPr>
        <p:spPr>
          <a:xfrm>
            <a:off x="8157538" y="1816854"/>
            <a:ext cx="894959" cy="369332"/>
          </a:xfrm>
          <a:prstGeom prst="rect">
            <a:avLst/>
          </a:prstGeom>
          <a:noFill/>
        </p:spPr>
        <p:txBody>
          <a:bodyPr wrap="square" rtlCol="0">
            <a:spAutoFit/>
          </a:bodyPr>
          <a:lstStyle/>
          <a:p>
            <a:r>
              <a:rPr lang="en-US" dirty="0" smtClean="0">
                <a:hlinkClick r:id="rId3"/>
              </a:rPr>
              <a:t>Video</a:t>
            </a:r>
            <a:endParaRPr lang="en-US" dirty="0"/>
          </a:p>
        </p:txBody>
      </p:sp>
      <p:pic>
        <p:nvPicPr>
          <p:cNvPr id="7170" name="Picture 2" descr="http://4.bp.blogspot.com/-gGOVRTq5yEc/Tm0VVn-SxjI/AAAAAAAAJxE/gPNnyv6MyQw/s1600/Synthesis_of_Aspirin_3.png"/>
          <p:cNvPicPr>
            <a:picLocks noChangeAspect="1" noChangeArrowheads="1"/>
          </p:cNvPicPr>
          <p:nvPr/>
        </p:nvPicPr>
        <p:blipFill>
          <a:blip r:embed="rId4"/>
          <a:srcRect/>
          <a:stretch>
            <a:fillRect/>
          </a:stretch>
        </p:blipFill>
        <p:spPr bwMode="auto">
          <a:xfrm>
            <a:off x="4086653" y="1465238"/>
            <a:ext cx="3572880" cy="910980"/>
          </a:xfrm>
          <a:prstGeom prst="rect">
            <a:avLst/>
          </a:prstGeom>
          <a:noFill/>
        </p:spPr>
      </p:pic>
      <p:sp>
        <p:nvSpPr>
          <p:cNvPr id="21" name="U-Turn Arrow 20"/>
          <p:cNvSpPr/>
          <p:nvPr/>
        </p:nvSpPr>
        <p:spPr>
          <a:xfrm flipV="1">
            <a:off x="2211860" y="2252648"/>
            <a:ext cx="4031428" cy="268128"/>
          </a:xfrm>
          <a:prstGeom prst="utur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2" name="TextBox 21"/>
          <p:cNvSpPr txBox="1"/>
          <p:nvPr/>
        </p:nvSpPr>
        <p:spPr>
          <a:xfrm>
            <a:off x="7659532" y="2277490"/>
            <a:ext cx="1392966" cy="369332"/>
          </a:xfrm>
          <a:prstGeom prst="rect">
            <a:avLst/>
          </a:prstGeom>
          <a:noFill/>
        </p:spPr>
        <p:txBody>
          <a:bodyPr wrap="square" rtlCol="0">
            <a:spAutoFit/>
          </a:bodyPr>
          <a:lstStyle/>
          <a:p>
            <a:r>
              <a:rPr lang="en-US" dirty="0" smtClean="0">
                <a:hlinkClick r:id="rId5"/>
              </a:rPr>
              <a:t>Virtual Lab</a:t>
            </a:r>
            <a:endParaRPr lang="en-US" dirty="0"/>
          </a:p>
        </p:txBody>
      </p:sp>
      <p:sp>
        <p:nvSpPr>
          <p:cNvPr id="23" name="TextBox 22"/>
          <p:cNvSpPr txBox="1"/>
          <p:nvPr/>
        </p:nvSpPr>
        <p:spPr>
          <a:xfrm>
            <a:off x="159160" y="3406831"/>
            <a:ext cx="3366755" cy="369332"/>
          </a:xfrm>
          <a:prstGeom prst="rect">
            <a:avLst/>
          </a:prstGeom>
          <a:noFill/>
        </p:spPr>
        <p:txBody>
          <a:bodyPr wrap="none" rtlCol="0">
            <a:spAutoFit/>
          </a:bodyPr>
          <a:lstStyle/>
          <a:p>
            <a:r>
              <a:rPr lang="en-US" dirty="0" smtClean="0"/>
              <a:t>Synthesizing Alum Procedure:</a:t>
            </a:r>
            <a:endParaRPr lang="en-US" dirty="0"/>
          </a:p>
        </p:txBody>
      </p:sp>
      <p:pic>
        <p:nvPicPr>
          <p:cNvPr id="7172" name="Picture 4" descr="http://www.chem.uiuc.edu/chem103/aluminum/product.jpg"/>
          <p:cNvPicPr>
            <a:picLocks noChangeAspect="1" noChangeArrowheads="1"/>
          </p:cNvPicPr>
          <p:nvPr/>
        </p:nvPicPr>
        <p:blipFill>
          <a:blip r:embed="rId6"/>
          <a:srcRect r="7177"/>
          <a:stretch>
            <a:fillRect/>
          </a:stretch>
        </p:blipFill>
        <p:spPr bwMode="auto">
          <a:xfrm>
            <a:off x="6387944" y="3776163"/>
            <a:ext cx="2360640" cy="1905000"/>
          </a:xfrm>
          <a:prstGeom prst="rect">
            <a:avLst/>
          </a:prstGeom>
          <a:noFill/>
        </p:spPr>
      </p:pic>
      <p:grpSp>
        <p:nvGrpSpPr>
          <p:cNvPr id="44" name="Group 43"/>
          <p:cNvGrpSpPr/>
          <p:nvPr/>
        </p:nvGrpSpPr>
        <p:grpSpPr>
          <a:xfrm>
            <a:off x="4223064" y="3776163"/>
            <a:ext cx="4525520" cy="2004182"/>
            <a:chOff x="4223064" y="3776163"/>
            <a:chExt cx="4525520" cy="2004182"/>
          </a:xfrm>
        </p:grpSpPr>
        <p:pic>
          <p:nvPicPr>
            <p:cNvPr id="7174" name="Picture 6" descr="http://www.chem.uiuc.edu/chem103/aluminum/filterppt.jpg"/>
            <p:cNvPicPr>
              <a:picLocks noChangeAspect="1" noChangeArrowheads="1"/>
            </p:cNvPicPr>
            <p:nvPr/>
          </p:nvPicPr>
          <p:blipFill>
            <a:blip r:embed="rId7"/>
            <a:srcRect/>
            <a:stretch>
              <a:fillRect/>
            </a:stretch>
          </p:blipFill>
          <p:spPr bwMode="auto">
            <a:xfrm>
              <a:off x="6837214" y="3776163"/>
              <a:ext cx="1911370" cy="1905000"/>
            </a:xfrm>
            <a:prstGeom prst="rect">
              <a:avLst/>
            </a:prstGeom>
            <a:noFill/>
          </p:spPr>
        </p:pic>
        <p:pic>
          <p:nvPicPr>
            <p:cNvPr id="7176" name="Picture 8" descr="http://www.chem.uiuc.edu/chem103/aluminum/filterapparatus3.jpg"/>
            <p:cNvPicPr>
              <a:picLocks noChangeAspect="1" noChangeArrowheads="1"/>
            </p:cNvPicPr>
            <p:nvPr/>
          </p:nvPicPr>
          <p:blipFill>
            <a:blip r:embed="rId8"/>
            <a:srcRect/>
            <a:stretch>
              <a:fillRect/>
            </a:stretch>
          </p:blipFill>
          <p:spPr bwMode="auto">
            <a:xfrm>
              <a:off x="4223064" y="3776163"/>
              <a:ext cx="2614150" cy="2004182"/>
            </a:xfrm>
            <a:prstGeom prst="rect">
              <a:avLst/>
            </a:prstGeom>
            <a:noFill/>
          </p:spPr>
        </p:pic>
      </p:grpSp>
      <p:grpSp>
        <p:nvGrpSpPr>
          <p:cNvPr id="25" name="Group 24"/>
          <p:cNvGrpSpPr/>
          <p:nvPr/>
        </p:nvGrpSpPr>
        <p:grpSpPr>
          <a:xfrm>
            <a:off x="4223064" y="3764495"/>
            <a:ext cx="4525520" cy="2015850"/>
            <a:chOff x="5189838" y="3285083"/>
            <a:chExt cx="3741280" cy="2522391"/>
          </a:xfrm>
        </p:grpSpPr>
        <p:pic>
          <p:nvPicPr>
            <p:cNvPr id="7178" name="Picture 10" descr="http://www.chem.uiuc.edu/chem103/aluminum/AddEtOHcold.jpg"/>
            <p:cNvPicPr>
              <a:picLocks noChangeAspect="1" noChangeArrowheads="1"/>
            </p:cNvPicPr>
            <p:nvPr/>
          </p:nvPicPr>
          <p:blipFill>
            <a:blip r:embed="rId9"/>
            <a:srcRect/>
            <a:stretch>
              <a:fillRect/>
            </a:stretch>
          </p:blipFill>
          <p:spPr bwMode="auto">
            <a:xfrm>
              <a:off x="7083945" y="3317447"/>
              <a:ext cx="1847173" cy="2462897"/>
            </a:xfrm>
            <a:prstGeom prst="rect">
              <a:avLst/>
            </a:prstGeom>
            <a:noFill/>
          </p:spPr>
        </p:pic>
        <p:pic>
          <p:nvPicPr>
            <p:cNvPr id="7180" name="Picture 12" descr="http://www.chem.uiuc.edu/chem103/aluminum/cool.jpg"/>
            <p:cNvPicPr>
              <a:picLocks noChangeAspect="1" noChangeArrowheads="1"/>
            </p:cNvPicPr>
            <p:nvPr/>
          </p:nvPicPr>
          <p:blipFill>
            <a:blip r:embed="rId10"/>
            <a:srcRect/>
            <a:stretch>
              <a:fillRect/>
            </a:stretch>
          </p:blipFill>
          <p:spPr bwMode="auto">
            <a:xfrm>
              <a:off x="5189838" y="3285083"/>
              <a:ext cx="1891793" cy="2522391"/>
            </a:xfrm>
            <a:prstGeom prst="rect">
              <a:avLst/>
            </a:prstGeom>
            <a:noFill/>
          </p:spPr>
        </p:pic>
      </p:grpSp>
      <p:grpSp>
        <p:nvGrpSpPr>
          <p:cNvPr id="46" name="Group 45"/>
          <p:cNvGrpSpPr/>
          <p:nvPr/>
        </p:nvGrpSpPr>
        <p:grpSpPr>
          <a:xfrm>
            <a:off x="4086652" y="3406831"/>
            <a:ext cx="4667056" cy="2361157"/>
            <a:chOff x="4086652" y="3418499"/>
            <a:chExt cx="4667056" cy="2361157"/>
          </a:xfrm>
        </p:grpSpPr>
        <p:pic>
          <p:nvPicPr>
            <p:cNvPr id="7182" name="Picture 14" descr="http://www.chem.uiuc.edu/chem103/aluminum/translucent.jpg"/>
            <p:cNvPicPr>
              <a:picLocks noChangeAspect="1" noChangeArrowheads="1"/>
            </p:cNvPicPr>
            <p:nvPr/>
          </p:nvPicPr>
          <p:blipFill>
            <a:blip r:embed="rId11"/>
            <a:srcRect l="9699" r="9958"/>
            <a:stretch>
              <a:fillRect/>
            </a:stretch>
          </p:blipFill>
          <p:spPr bwMode="auto">
            <a:xfrm>
              <a:off x="7482330" y="3433863"/>
              <a:ext cx="1271378" cy="2345123"/>
            </a:xfrm>
            <a:prstGeom prst="rect">
              <a:avLst/>
            </a:prstGeom>
            <a:noFill/>
          </p:spPr>
        </p:pic>
        <p:pic>
          <p:nvPicPr>
            <p:cNvPr id="7184" name="Picture 16" descr="http://www.chem.uiuc.edu/chem103/aluminum/stirrAl2O3ppt.jpg"/>
            <p:cNvPicPr>
              <a:picLocks noChangeAspect="1" noChangeArrowheads="1"/>
            </p:cNvPicPr>
            <p:nvPr/>
          </p:nvPicPr>
          <p:blipFill>
            <a:blip r:embed="rId12"/>
            <a:srcRect/>
            <a:stretch>
              <a:fillRect/>
            </a:stretch>
          </p:blipFill>
          <p:spPr bwMode="auto">
            <a:xfrm>
              <a:off x="5434306" y="3421506"/>
              <a:ext cx="2048024" cy="2358150"/>
            </a:xfrm>
            <a:prstGeom prst="rect">
              <a:avLst/>
            </a:prstGeom>
            <a:noFill/>
          </p:spPr>
        </p:pic>
        <p:pic>
          <p:nvPicPr>
            <p:cNvPr id="7186" name="Picture 18" descr="http://www.chem.uiuc.edu/chem103/aluminum/AddH2SO4.jpg"/>
            <p:cNvPicPr>
              <a:picLocks noChangeAspect="1" noChangeArrowheads="1"/>
            </p:cNvPicPr>
            <p:nvPr/>
          </p:nvPicPr>
          <p:blipFill>
            <a:blip r:embed="rId13"/>
            <a:srcRect/>
            <a:stretch>
              <a:fillRect/>
            </a:stretch>
          </p:blipFill>
          <p:spPr bwMode="auto">
            <a:xfrm>
              <a:off x="4086652" y="3418499"/>
              <a:ext cx="1624669" cy="2360487"/>
            </a:xfrm>
            <a:prstGeom prst="rect">
              <a:avLst/>
            </a:prstGeom>
            <a:noFill/>
          </p:spPr>
        </p:pic>
      </p:grpSp>
      <p:grpSp>
        <p:nvGrpSpPr>
          <p:cNvPr id="47" name="Group 46"/>
          <p:cNvGrpSpPr/>
          <p:nvPr/>
        </p:nvGrpSpPr>
        <p:grpSpPr>
          <a:xfrm>
            <a:off x="4094049" y="3352310"/>
            <a:ext cx="4661932" cy="2304102"/>
            <a:chOff x="4056978" y="3358092"/>
            <a:chExt cx="4661932" cy="2304102"/>
          </a:xfrm>
        </p:grpSpPr>
        <p:pic>
          <p:nvPicPr>
            <p:cNvPr id="7188" name="Picture 20" descr="http://www.chem.uiuc.edu/chem103/aluminum/done.jpg"/>
            <p:cNvPicPr>
              <a:picLocks noChangeAspect="1" noChangeArrowheads="1"/>
            </p:cNvPicPr>
            <p:nvPr/>
          </p:nvPicPr>
          <p:blipFill>
            <a:blip r:embed="rId14"/>
            <a:srcRect l="11193" r="8845"/>
            <a:stretch>
              <a:fillRect/>
            </a:stretch>
          </p:blipFill>
          <p:spPr bwMode="auto">
            <a:xfrm>
              <a:off x="6201571" y="3375353"/>
              <a:ext cx="2517339" cy="2286841"/>
            </a:xfrm>
            <a:prstGeom prst="rect">
              <a:avLst/>
            </a:prstGeom>
            <a:noFill/>
          </p:spPr>
        </p:pic>
        <p:pic>
          <p:nvPicPr>
            <p:cNvPr id="7192" name="Picture 24" descr="http://www.chem.uiuc.edu/chem103/aluminum/heatstirr.jpg"/>
            <p:cNvPicPr>
              <a:picLocks noChangeAspect="1" noChangeArrowheads="1"/>
            </p:cNvPicPr>
            <p:nvPr/>
          </p:nvPicPr>
          <p:blipFill>
            <a:blip r:embed="rId15"/>
            <a:srcRect l="7227" r="12237"/>
            <a:stretch>
              <a:fillRect/>
            </a:stretch>
          </p:blipFill>
          <p:spPr bwMode="auto">
            <a:xfrm>
              <a:off x="4056978" y="3358092"/>
              <a:ext cx="2149238" cy="2304102"/>
            </a:xfrm>
            <a:prstGeom prst="rect">
              <a:avLst/>
            </a:prstGeom>
            <a:noFill/>
          </p:spPr>
        </p:pic>
      </p:grpSp>
      <p:grpSp>
        <p:nvGrpSpPr>
          <p:cNvPr id="39" name="Group 38"/>
          <p:cNvGrpSpPr/>
          <p:nvPr/>
        </p:nvGrpSpPr>
        <p:grpSpPr>
          <a:xfrm>
            <a:off x="3895223" y="3253393"/>
            <a:ext cx="4860758" cy="2550438"/>
            <a:chOff x="4173775" y="3257264"/>
            <a:chExt cx="4779812" cy="2534749"/>
          </a:xfrm>
        </p:grpSpPr>
        <p:pic>
          <p:nvPicPr>
            <p:cNvPr id="7194" name="Picture 26" descr="http://www.chem.uiuc.edu/chem103/aluminum/AlBeaker2.jpg"/>
            <p:cNvPicPr>
              <a:picLocks noChangeAspect="1" noChangeArrowheads="1"/>
            </p:cNvPicPr>
            <p:nvPr/>
          </p:nvPicPr>
          <p:blipFill>
            <a:blip r:embed="rId16"/>
            <a:srcRect/>
            <a:stretch>
              <a:fillRect/>
            </a:stretch>
          </p:blipFill>
          <p:spPr bwMode="auto">
            <a:xfrm>
              <a:off x="4173775" y="3281290"/>
              <a:ext cx="2437595" cy="2510723"/>
            </a:xfrm>
            <a:prstGeom prst="rect">
              <a:avLst/>
            </a:prstGeom>
            <a:noFill/>
          </p:spPr>
        </p:pic>
        <p:pic>
          <p:nvPicPr>
            <p:cNvPr id="7198" name="Picture 30" descr="http://www.chem.uiuc.edu/chem103/aluminum/AddNaOH2.jpg"/>
            <p:cNvPicPr>
              <a:picLocks noChangeAspect="1" noChangeArrowheads="1"/>
            </p:cNvPicPr>
            <p:nvPr/>
          </p:nvPicPr>
          <p:blipFill>
            <a:blip r:embed="rId17"/>
            <a:srcRect/>
            <a:stretch>
              <a:fillRect/>
            </a:stretch>
          </p:blipFill>
          <p:spPr bwMode="auto">
            <a:xfrm>
              <a:off x="6611370" y="3257264"/>
              <a:ext cx="2342217" cy="2498366"/>
            </a:xfrm>
            <a:prstGeom prst="rect">
              <a:avLst/>
            </a:prstGeom>
            <a:noFill/>
          </p:spPr>
        </p:pic>
      </p:grpSp>
      <p:sp>
        <p:nvSpPr>
          <p:cNvPr id="13" name="TextBox 12"/>
          <p:cNvSpPr txBox="1"/>
          <p:nvPr/>
        </p:nvSpPr>
        <p:spPr>
          <a:xfrm>
            <a:off x="4981389" y="5780345"/>
            <a:ext cx="4162607" cy="1084912"/>
          </a:xfrm>
          <a:prstGeom prst="rect">
            <a:avLst/>
          </a:prstGeom>
          <a:solidFill>
            <a:schemeClr val="accent3"/>
          </a:solidFill>
        </p:spPr>
        <p:txBody>
          <a:bodyPr wrap="square" rtlCol="0">
            <a:spAutoFit/>
          </a:bodyPr>
          <a:lstStyle>
            <a:defPPr>
              <a:defRPr lang="en-US"/>
            </a:defPPr>
            <a:lvl1pPr>
              <a:defRPr sz="1050"/>
            </a:lvl1pPr>
          </a:lstStyle>
          <a:p>
            <a:r>
              <a:rPr lang="en-US" sz="900" u="sng" dirty="0" smtClean="0"/>
              <a:t>Learning Objectives</a:t>
            </a:r>
          </a:p>
          <a:p>
            <a:r>
              <a:rPr lang="en-US" sz="900" dirty="0" smtClean="0"/>
              <a:t>LO 3.5: The student is able to design a plan in order to collect data on the synthesis or decomposition of a compound to confirm the conservation of matter and the law of definite proportions. </a:t>
            </a:r>
          </a:p>
          <a:p>
            <a:r>
              <a:rPr lang="en-US" sz="900" dirty="0" smtClean="0"/>
              <a:t>LO 3.6: The student is able to use data from synthesis or decomposition of a compound to confirm the conservation of matter and the law of definite proportions. </a:t>
            </a:r>
            <a:r>
              <a:rPr lang="en-US" sz="900" dirty="0"/>
              <a:t>	</a:t>
            </a:r>
            <a:r>
              <a:rPr lang="en-US" dirty="0"/>
              <a:t>	</a:t>
            </a:r>
          </a:p>
        </p:txBody>
      </p:sp>
      <p:sp>
        <p:nvSpPr>
          <p:cNvPr id="14" name="TextBox 13"/>
          <p:cNvSpPr txBox="1"/>
          <p:nvPr/>
        </p:nvSpPr>
        <p:spPr>
          <a:xfrm>
            <a:off x="-1" y="5792013"/>
            <a:ext cx="4981389" cy="1061829"/>
          </a:xfrm>
          <a:prstGeom prst="rect">
            <a:avLst/>
          </a:prstGeom>
          <a:solidFill>
            <a:schemeClr val="accent6"/>
          </a:solidFill>
        </p:spPr>
        <p:txBody>
          <a:bodyPr wrap="square" rtlCol="0">
            <a:spAutoFit/>
          </a:bodyPr>
          <a:lstStyle/>
          <a:p>
            <a:pPr marL="0" lvl="1"/>
            <a:r>
              <a:rPr lang="en-US" sz="900" u="sng" dirty="0" smtClean="0"/>
              <a:t>Science Practices</a:t>
            </a:r>
          </a:p>
          <a:p>
            <a:pPr marL="0" lvl="1"/>
            <a:r>
              <a:rPr lang="en-US" sz="900" dirty="0" smtClean="0"/>
              <a:t>2.1 The student can </a:t>
            </a:r>
            <a:r>
              <a:rPr lang="en-US" sz="900" i="1" dirty="0" smtClean="0"/>
              <a:t>justify the selection of a mathematical routine </a:t>
            </a:r>
            <a:r>
              <a:rPr lang="en-US" sz="900" dirty="0" smtClean="0"/>
              <a:t>to solve problems.</a:t>
            </a:r>
          </a:p>
          <a:p>
            <a:pPr marL="0" lvl="1"/>
            <a:r>
              <a:rPr lang="en-US" sz="900" dirty="0" smtClean="0"/>
              <a:t>2.2 The student can </a:t>
            </a:r>
            <a:r>
              <a:rPr lang="en-US" sz="900" i="1" dirty="0" smtClean="0"/>
              <a:t>apply mathematical routines </a:t>
            </a:r>
            <a:r>
              <a:rPr lang="en-US" sz="900" dirty="0" smtClean="0"/>
              <a:t>to quantities that describe natural phenomena.</a:t>
            </a:r>
          </a:p>
          <a:p>
            <a:pPr marL="0" lvl="1"/>
            <a:r>
              <a:rPr lang="en-US" sz="900" dirty="0" smtClean="0"/>
              <a:t>4.2 The student can </a:t>
            </a:r>
            <a:r>
              <a:rPr lang="en-US" sz="900" i="1" dirty="0" smtClean="0"/>
              <a:t>design a plan </a:t>
            </a:r>
            <a:r>
              <a:rPr lang="en-US" sz="900" dirty="0" smtClean="0"/>
              <a:t>for collecting data to answer a particular scientific question.</a:t>
            </a:r>
          </a:p>
          <a:p>
            <a:pPr marL="0" lvl="1"/>
            <a:r>
              <a:rPr lang="en-US" sz="900" dirty="0" smtClean="0"/>
              <a:t>6.1 The student can </a:t>
            </a:r>
            <a:r>
              <a:rPr lang="en-US" sz="900" i="1" dirty="0" smtClean="0"/>
              <a:t>justify claims with evidence</a:t>
            </a:r>
            <a:r>
              <a:rPr lang="en-US" sz="900" dirty="0" smtClean="0"/>
              <a:t>.</a:t>
            </a:r>
          </a:p>
        </p:txBody>
      </p:sp>
      <p:sp>
        <p:nvSpPr>
          <p:cNvPr id="52" name="TextBox 51"/>
          <p:cNvSpPr txBox="1"/>
          <p:nvPr/>
        </p:nvSpPr>
        <p:spPr>
          <a:xfrm>
            <a:off x="311560" y="3807115"/>
            <a:ext cx="3396749" cy="1645920"/>
          </a:xfrm>
          <a:prstGeom prst="rect">
            <a:avLst/>
          </a:prstGeom>
        </p:spPr>
        <p:style>
          <a:lnRef idx="1">
            <a:schemeClr val="accent5"/>
          </a:lnRef>
          <a:fillRef idx="3">
            <a:schemeClr val="accent5"/>
          </a:fillRef>
          <a:effectRef idx="2">
            <a:schemeClr val="accent5"/>
          </a:effectRef>
          <a:fontRef idx="minor">
            <a:schemeClr val="lt1"/>
          </a:fontRef>
        </p:style>
        <p:txBody>
          <a:bodyPr wrap="square" rtlCol="0">
            <a:spAutoFit/>
          </a:bodyPr>
          <a:lstStyle/>
          <a:p>
            <a:r>
              <a:rPr lang="en-US" dirty="0" smtClean="0"/>
              <a:t>H</a:t>
            </a:r>
            <a:r>
              <a:rPr lang="en-US" baseline="-25000" dirty="0" smtClean="0"/>
              <a:t>2</a:t>
            </a:r>
            <a:r>
              <a:rPr lang="en-US" dirty="0" smtClean="0"/>
              <a:t>SO</a:t>
            </a:r>
            <a:r>
              <a:rPr lang="en-US" baseline="-25000" dirty="0" smtClean="0"/>
              <a:t>4</a:t>
            </a:r>
            <a:r>
              <a:rPr lang="en-US" dirty="0" smtClean="0"/>
              <a:t> is added to </a:t>
            </a:r>
            <a:r>
              <a:rPr lang="en-US" dirty="0" err="1" smtClean="0"/>
              <a:t>ppt</a:t>
            </a:r>
            <a:r>
              <a:rPr lang="en-US" dirty="0" smtClean="0"/>
              <a:t> Al(OH)</a:t>
            </a:r>
            <a:r>
              <a:rPr lang="en-US" baseline="-25000" dirty="0" smtClean="0"/>
              <a:t>3</a:t>
            </a:r>
          </a:p>
          <a:p>
            <a:endParaRPr lang="en-US" dirty="0" smtClean="0"/>
          </a:p>
          <a:p>
            <a:r>
              <a:rPr lang="en-US" sz="1600" dirty="0" smtClean="0"/>
              <a:t>Possible Error Sources: incomplete precipitation</a:t>
            </a:r>
          </a:p>
          <a:p>
            <a:endParaRPr lang="en-US" dirty="0"/>
          </a:p>
        </p:txBody>
      </p:sp>
      <p:sp>
        <p:nvSpPr>
          <p:cNvPr id="51" name="TextBox 50"/>
          <p:cNvSpPr txBox="1"/>
          <p:nvPr/>
        </p:nvSpPr>
        <p:spPr>
          <a:xfrm>
            <a:off x="311560" y="3807115"/>
            <a:ext cx="3396749" cy="1692771"/>
          </a:xfrm>
          <a:prstGeom prst="rect">
            <a:avLst/>
          </a:prstGeom>
        </p:spPr>
        <p:style>
          <a:lnRef idx="1">
            <a:schemeClr val="accent5"/>
          </a:lnRef>
          <a:fillRef idx="3">
            <a:schemeClr val="accent5"/>
          </a:fillRef>
          <a:effectRef idx="2">
            <a:schemeClr val="accent5"/>
          </a:effectRef>
          <a:fontRef idx="minor">
            <a:schemeClr val="lt1"/>
          </a:fontRef>
        </p:style>
        <p:txBody>
          <a:bodyPr wrap="square" rtlCol="0">
            <a:spAutoFit/>
          </a:bodyPr>
          <a:lstStyle/>
          <a:p>
            <a:r>
              <a:rPr lang="en-US" dirty="0" smtClean="0"/>
              <a:t>Mixture heated until no Al(s) is left</a:t>
            </a:r>
          </a:p>
          <a:p>
            <a:endParaRPr lang="en-US" dirty="0" smtClean="0"/>
          </a:p>
          <a:p>
            <a:r>
              <a:rPr lang="en-US" sz="1600" dirty="0" smtClean="0"/>
              <a:t>Possible Error Sources: some Al(s) remains </a:t>
            </a:r>
            <a:r>
              <a:rPr lang="en-US" sz="1600" dirty="0" err="1" smtClean="0"/>
              <a:t>undissolved</a:t>
            </a:r>
            <a:endParaRPr lang="en-US" sz="1600" dirty="0" smtClean="0"/>
          </a:p>
          <a:p>
            <a:endParaRPr lang="en-US" dirty="0"/>
          </a:p>
        </p:txBody>
      </p:sp>
      <p:sp>
        <p:nvSpPr>
          <p:cNvPr id="48" name="TextBox 47"/>
          <p:cNvSpPr txBox="1"/>
          <p:nvPr/>
        </p:nvSpPr>
        <p:spPr>
          <a:xfrm>
            <a:off x="311560" y="3717420"/>
            <a:ext cx="3396749" cy="1938992"/>
          </a:xfrm>
          <a:prstGeom prst="rect">
            <a:avLst/>
          </a:prstGeom>
        </p:spPr>
        <p:style>
          <a:lnRef idx="1">
            <a:schemeClr val="accent5"/>
          </a:lnRef>
          <a:fillRef idx="3">
            <a:schemeClr val="accent5"/>
          </a:fillRef>
          <a:effectRef idx="2">
            <a:schemeClr val="accent5"/>
          </a:effectRef>
          <a:fontRef idx="minor">
            <a:schemeClr val="lt1"/>
          </a:fontRef>
        </p:style>
        <p:txBody>
          <a:bodyPr wrap="square" rtlCol="0">
            <a:spAutoFit/>
          </a:bodyPr>
          <a:lstStyle/>
          <a:p>
            <a:r>
              <a:rPr lang="en-US" dirty="0" smtClean="0"/>
              <a:t>Source of aluminum is reacted with KOH</a:t>
            </a:r>
          </a:p>
          <a:p>
            <a:endParaRPr lang="en-US" dirty="0" smtClean="0"/>
          </a:p>
          <a:p>
            <a:r>
              <a:rPr lang="en-US" sz="1600" dirty="0" smtClean="0"/>
              <a:t>Possible Error Sources: impurity in Al (such as plastic coating) prevents complete </a:t>
            </a:r>
            <a:r>
              <a:rPr lang="en-US" sz="1600" dirty="0" err="1" smtClean="0"/>
              <a:t>rxn</a:t>
            </a:r>
            <a:endParaRPr lang="en-US" sz="1600" dirty="0" smtClean="0"/>
          </a:p>
          <a:p>
            <a:endParaRPr lang="en-US" dirty="0"/>
          </a:p>
        </p:txBody>
      </p:sp>
      <p:pic>
        <p:nvPicPr>
          <p:cNvPr id="7204" name="Picture 36" descr="http://cdn.meme.am/instances/500x/58399345.jpg"/>
          <p:cNvPicPr>
            <a:picLocks noChangeAspect="1" noChangeArrowheads="1"/>
          </p:cNvPicPr>
          <p:nvPr/>
        </p:nvPicPr>
        <p:blipFill>
          <a:blip r:embed="rId18"/>
          <a:srcRect/>
          <a:stretch>
            <a:fillRect/>
          </a:stretch>
        </p:blipFill>
        <p:spPr bwMode="auto">
          <a:xfrm>
            <a:off x="4223064" y="0"/>
            <a:ext cx="1776175" cy="1341902"/>
          </a:xfrm>
          <a:prstGeom prst="rect">
            <a:avLst/>
          </a:prstGeom>
          <a:noFill/>
        </p:spPr>
      </p:pic>
    </p:spTree>
    <p:extLst>
      <p:ext uri="{BB962C8B-B14F-4D97-AF65-F5344CB8AC3E}">
        <p14:creationId xmlns:p14="http://schemas.microsoft.com/office/powerpoint/2010/main" val="251629741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xit" presetSubtype="16" fill="hold" nodeType="clickEffect">
                                  <p:stCondLst>
                                    <p:cond delay="0"/>
                                  </p:stCondLst>
                                  <p:childTnLst>
                                    <p:animEffect transition="out" filter="box(in)">
                                      <p:cBhvr>
                                        <p:cTn id="6" dur="500"/>
                                        <p:tgtEl>
                                          <p:spTgt spid="39"/>
                                        </p:tgtEl>
                                      </p:cBhvr>
                                    </p:animEffect>
                                    <p:set>
                                      <p:cBhvr>
                                        <p:cTn id="7" dur="1" fill="hold">
                                          <p:stCondLst>
                                            <p:cond delay="499"/>
                                          </p:stCondLst>
                                        </p:cTn>
                                        <p:tgtEl>
                                          <p:spTgt spid="39"/>
                                        </p:tgtEl>
                                        <p:attrNameLst>
                                          <p:attrName>style.visibility</p:attrName>
                                        </p:attrNameLst>
                                      </p:cBhvr>
                                      <p:to>
                                        <p:strVal val="hidden"/>
                                      </p:to>
                                    </p:set>
                                  </p:childTnLst>
                                </p:cTn>
                              </p:par>
                              <p:par>
                                <p:cTn id="8" presetID="2" presetClass="exit" presetSubtype="4" fill="hold" grpId="0" nodeType="withEffect">
                                  <p:stCondLst>
                                    <p:cond delay="0"/>
                                  </p:stCondLst>
                                  <p:childTnLst>
                                    <p:anim calcmode="lin" valueType="num">
                                      <p:cBhvr additive="base">
                                        <p:cTn id="9" dur="500"/>
                                        <p:tgtEl>
                                          <p:spTgt spid="48"/>
                                        </p:tgtEl>
                                        <p:attrNameLst>
                                          <p:attrName>ppt_x</p:attrName>
                                        </p:attrNameLst>
                                      </p:cBhvr>
                                      <p:tavLst>
                                        <p:tav tm="0">
                                          <p:val>
                                            <p:strVal val="ppt_x"/>
                                          </p:val>
                                        </p:tav>
                                        <p:tav tm="100000">
                                          <p:val>
                                            <p:strVal val="ppt_x"/>
                                          </p:val>
                                        </p:tav>
                                      </p:tavLst>
                                    </p:anim>
                                    <p:anim calcmode="lin" valueType="num">
                                      <p:cBhvr additive="base">
                                        <p:cTn id="10" dur="500"/>
                                        <p:tgtEl>
                                          <p:spTgt spid="48"/>
                                        </p:tgtEl>
                                        <p:attrNameLst>
                                          <p:attrName>ppt_y</p:attrName>
                                        </p:attrNameLst>
                                      </p:cBhvr>
                                      <p:tavLst>
                                        <p:tav tm="0">
                                          <p:val>
                                            <p:strVal val="ppt_y"/>
                                          </p:val>
                                        </p:tav>
                                        <p:tav tm="100000">
                                          <p:val>
                                            <p:strVal val="1+ppt_h/2"/>
                                          </p:val>
                                        </p:tav>
                                      </p:tavLst>
                                    </p:anim>
                                    <p:set>
                                      <p:cBhvr>
                                        <p:cTn id="11" dur="1" fill="hold">
                                          <p:stCondLst>
                                            <p:cond delay="499"/>
                                          </p:stCondLst>
                                        </p:cTn>
                                        <p:tgtEl>
                                          <p:spTgt spid="48"/>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4" presetClass="exit" presetSubtype="16" fill="hold" nodeType="clickEffect">
                                  <p:stCondLst>
                                    <p:cond delay="0"/>
                                  </p:stCondLst>
                                  <p:childTnLst>
                                    <p:animEffect transition="out" filter="box(in)">
                                      <p:cBhvr>
                                        <p:cTn id="15" dur="500"/>
                                        <p:tgtEl>
                                          <p:spTgt spid="47"/>
                                        </p:tgtEl>
                                      </p:cBhvr>
                                    </p:animEffect>
                                    <p:set>
                                      <p:cBhvr>
                                        <p:cTn id="16" dur="1" fill="hold">
                                          <p:stCondLst>
                                            <p:cond delay="499"/>
                                          </p:stCondLst>
                                        </p:cTn>
                                        <p:tgtEl>
                                          <p:spTgt spid="47"/>
                                        </p:tgtEl>
                                        <p:attrNameLst>
                                          <p:attrName>style.visibility</p:attrName>
                                        </p:attrNameLst>
                                      </p:cBhvr>
                                      <p:to>
                                        <p:strVal val="hidden"/>
                                      </p:to>
                                    </p:set>
                                  </p:childTnLst>
                                </p:cTn>
                              </p:par>
                              <p:par>
                                <p:cTn id="17" presetID="2" presetClass="exit" presetSubtype="4" fill="hold" grpId="0" nodeType="withEffect">
                                  <p:stCondLst>
                                    <p:cond delay="0"/>
                                  </p:stCondLst>
                                  <p:childTnLst>
                                    <p:anim calcmode="lin" valueType="num">
                                      <p:cBhvr additive="base">
                                        <p:cTn id="18" dur="500"/>
                                        <p:tgtEl>
                                          <p:spTgt spid="51"/>
                                        </p:tgtEl>
                                        <p:attrNameLst>
                                          <p:attrName>ppt_x</p:attrName>
                                        </p:attrNameLst>
                                      </p:cBhvr>
                                      <p:tavLst>
                                        <p:tav tm="0">
                                          <p:val>
                                            <p:strVal val="ppt_x"/>
                                          </p:val>
                                        </p:tav>
                                        <p:tav tm="100000">
                                          <p:val>
                                            <p:strVal val="ppt_x"/>
                                          </p:val>
                                        </p:tav>
                                      </p:tavLst>
                                    </p:anim>
                                    <p:anim calcmode="lin" valueType="num">
                                      <p:cBhvr additive="base">
                                        <p:cTn id="19" dur="500"/>
                                        <p:tgtEl>
                                          <p:spTgt spid="51"/>
                                        </p:tgtEl>
                                        <p:attrNameLst>
                                          <p:attrName>ppt_y</p:attrName>
                                        </p:attrNameLst>
                                      </p:cBhvr>
                                      <p:tavLst>
                                        <p:tav tm="0">
                                          <p:val>
                                            <p:strVal val="ppt_y"/>
                                          </p:val>
                                        </p:tav>
                                        <p:tav tm="100000">
                                          <p:val>
                                            <p:strVal val="1+ppt_h/2"/>
                                          </p:val>
                                        </p:tav>
                                      </p:tavLst>
                                    </p:anim>
                                    <p:set>
                                      <p:cBhvr>
                                        <p:cTn id="20" dur="1" fill="hold">
                                          <p:stCondLst>
                                            <p:cond delay="499"/>
                                          </p:stCondLst>
                                        </p:cTn>
                                        <p:tgtEl>
                                          <p:spTgt spid="51"/>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4" presetClass="exit" presetSubtype="16" fill="hold" nodeType="clickEffect">
                                  <p:stCondLst>
                                    <p:cond delay="0"/>
                                  </p:stCondLst>
                                  <p:childTnLst>
                                    <p:animEffect transition="out" filter="box(in)">
                                      <p:cBhvr>
                                        <p:cTn id="24" dur="500"/>
                                        <p:tgtEl>
                                          <p:spTgt spid="46"/>
                                        </p:tgtEl>
                                      </p:cBhvr>
                                    </p:animEffect>
                                    <p:set>
                                      <p:cBhvr>
                                        <p:cTn id="25" dur="1" fill="hold">
                                          <p:stCondLst>
                                            <p:cond delay="499"/>
                                          </p:stCondLst>
                                        </p:cTn>
                                        <p:tgtEl>
                                          <p:spTgt spid="46"/>
                                        </p:tgtEl>
                                        <p:attrNameLst>
                                          <p:attrName>style.visibility</p:attrName>
                                        </p:attrNameLst>
                                      </p:cBhvr>
                                      <p:to>
                                        <p:strVal val="hidden"/>
                                      </p:to>
                                    </p:set>
                                  </p:childTnLst>
                                </p:cTn>
                              </p:par>
                              <p:par>
                                <p:cTn id="26" presetID="2" presetClass="exit" presetSubtype="4" fill="hold" grpId="0" nodeType="withEffect">
                                  <p:stCondLst>
                                    <p:cond delay="0"/>
                                  </p:stCondLst>
                                  <p:childTnLst>
                                    <p:anim calcmode="lin" valueType="num">
                                      <p:cBhvr additive="base">
                                        <p:cTn id="27" dur="500"/>
                                        <p:tgtEl>
                                          <p:spTgt spid="52"/>
                                        </p:tgtEl>
                                        <p:attrNameLst>
                                          <p:attrName>ppt_x</p:attrName>
                                        </p:attrNameLst>
                                      </p:cBhvr>
                                      <p:tavLst>
                                        <p:tav tm="0">
                                          <p:val>
                                            <p:strVal val="ppt_x"/>
                                          </p:val>
                                        </p:tav>
                                        <p:tav tm="100000">
                                          <p:val>
                                            <p:strVal val="ppt_x"/>
                                          </p:val>
                                        </p:tav>
                                      </p:tavLst>
                                    </p:anim>
                                    <p:anim calcmode="lin" valueType="num">
                                      <p:cBhvr additive="base">
                                        <p:cTn id="28" dur="500"/>
                                        <p:tgtEl>
                                          <p:spTgt spid="52"/>
                                        </p:tgtEl>
                                        <p:attrNameLst>
                                          <p:attrName>ppt_y</p:attrName>
                                        </p:attrNameLst>
                                      </p:cBhvr>
                                      <p:tavLst>
                                        <p:tav tm="0">
                                          <p:val>
                                            <p:strVal val="ppt_y"/>
                                          </p:val>
                                        </p:tav>
                                        <p:tav tm="100000">
                                          <p:val>
                                            <p:strVal val="1+ppt_h/2"/>
                                          </p:val>
                                        </p:tav>
                                      </p:tavLst>
                                    </p:anim>
                                    <p:set>
                                      <p:cBhvr>
                                        <p:cTn id="29" dur="1" fill="hold">
                                          <p:stCondLst>
                                            <p:cond delay="499"/>
                                          </p:stCondLst>
                                        </p:cTn>
                                        <p:tgtEl>
                                          <p:spTgt spid="52"/>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4" presetClass="exit" presetSubtype="16" fill="hold" nodeType="clickEffect">
                                  <p:stCondLst>
                                    <p:cond delay="0"/>
                                  </p:stCondLst>
                                  <p:childTnLst>
                                    <p:animEffect transition="out" filter="box(in)">
                                      <p:cBhvr>
                                        <p:cTn id="33" dur="500"/>
                                        <p:tgtEl>
                                          <p:spTgt spid="25"/>
                                        </p:tgtEl>
                                      </p:cBhvr>
                                    </p:animEffect>
                                    <p:set>
                                      <p:cBhvr>
                                        <p:cTn id="34" dur="1" fill="hold">
                                          <p:stCondLst>
                                            <p:cond delay="499"/>
                                          </p:stCondLst>
                                        </p:cTn>
                                        <p:tgtEl>
                                          <p:spTgt spid="25"/>
                                        </p:tgtEl>
                                        <p:attrNameLst>
                                          <p:attrName>style.visibility</p:attrName>
                                        </p:attrNameLst>
                                      </p:cBhvr>
                                      <p:to>
                                        <p:strVal val="hidden"/>
                                      </p:to>
                                    </p:set>
                                  </p:childTnLst>
                                </p:cTn>
                              </p:par>
                              <p:par>
                                <p:cTn id="35" presetID="2" presetClass="exit" presetSubtype="4" fill="hold" grpId="0" nodeType="withEffect">
                                  <p:stCondLst>
                                    <p:cond delay="0"/>
                                  </p:stCondLst>
                                  <p:childTnLst>
                                    <p:anim calcmode="lin" valueType="num">
                                      <p:cBhvr additive="base">
                                        <p:cTn id="36" dur="500"/>
                                        <p:tgtEl>
                                          <p:spTgt spid="53"/>
                                        </p:tgtEl>
                                        <p:attrNameLst>
                                          <p:attrName>ppt_x</p:attrName>
                                        </p:attrNameLst>
                                      </p:cBhvr>
                                      <p:tavLst>
                                        <p:tav tm="0">
                                          <p:val>
                                            <p:strVal val="ppt_x"/>
                                          </p:val>
                                        </p:tav>
                                        <p:tav tm="100000">
                                          <p:val>
                                            <p:strVal val="ppt_x"/>
                                          </p:val>
                                        </p:tav>
                                      </p:tavLst>
                                    </p:anim>
                                    <p:anim calcmode="lin" valueType="num">
                                      <p:cBhvr additive="base">
                                        <p:cTn id="37" dur="500"/>
                                        <p:tgtEl>
                                          <p:spTgt spid="53"/>
                                        </p:tgtEl>
                                        <p:attrNameLst>
                                          <p:attrName>ppt_y</p:attrName>
                                        </p:attrNameLst>
                                      </p:cBhvr>
                                      <p:tavLst>
                                        <p:tav tm="0">
                                          <p:val>
                                            <p:strVal val="ppt_y"/>
                                          </p:val>
                                        </p:tav>
                                        <p:tav tm="100000">
                                          <p:val>
                                            <p:strVal val="1+ppt_h/2"/>
                                          </p:val>
                                        </p:tav>
                                      </p:tavLst>
                                    </p:anim>
                                    <p:set>
                                      <p:cBhvr>
                                        <p:cTn id="38" dur="1" fill="hold">
                                          <p:stCondLst>
                                            <p:cond delay="499"/>
                                          </p:stCondLst>
                                        </p:cTn>
                                        <p:tgtEl>
                                          <p:spTgt spid="53"/>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4" presetClass="exit" presetSubtype="16" fill="hold" nodeType="clickEffect">
                                  <p:stCondLst>
                                    <p:cond delay="0"/>
                                  </p:stCondLst>
                                  <p:childTnLst>
                                    <p:animEffect transition="out" filter="box(in)">
                                      <p:cBhvr>
                                        <p:cTn id="42" dur="500"/>
                                        <p:tgtEl>
                                          <p:spTgt spid="44"/>
                                        </p:tgtEl>
                                      </p:cBhvr>
                                    </p:animEffect>
                                    <p:set>
                                      <p:cBhvr>
                                        <p:cTn id="43" dur="1" fill="hold">
                                          <p:stCondLst>
                                            <p:cond delay="499"/>
                                          </p:stCondLst>
                                        </p:cTn>
                                        <p:tgtEl>
                                          <p:spTgt spid="44"/>
                                        </p:tgtEl>
                                        <p:attrNameLst>
                                          <p:attrName>style.visibility</p:attrName>
                                        </p:attrNameLst>
                                      </p:cBhvr>
                                      <p:to>
                                        <p:strVal val="hidden"/>
                                      </p:to>
                                    </p:set>
                                  </p:childTnLst>
                                </p:cTn>
                              </p:par>
                              <p:par>
                                <p:cTn id="44" presetID="2" presetClass="exit" presetSubtype="4" fill="hold" grpId="0" nodeType="withEffect">
                                  <p:stCondLst>
                                    <p:cond delay="0"/>
                                  </p:stCondLst>
                                  <p:childTnLst>
                                    <p:anim calcmode="lin" valueType="num">
                                      <p:cBhvr additive="base">
                                        <p:cTn id="45" dur="500"/>
                                        <p:tgtEl>
                                          <p:spTgt spid="54"/>
                                        </p:tgtEl>
                                        <p:attrNameLst>
                                          <p:attrName>ppt_x</p:attrName>
                                        </p:attrNameLst>
                                      </p:cBhvr>
                                      <p:tavLst>
                                        <p:tav tm="0">
                                          <p:val>
                                            <p:strVal val="ppt_x"/>
                                          </p:val>
                                        </p:tav>
                                        <p:tav tm="100000">
                                          <p:val>
                                            <p:strVal val="ppt_x"/>
                                          </p:val>
                                        </p:tav>
                                      </p:tavLst>
                                    </p:anim>
                                    <p:anim calcmode="lin" valueType="num">
                                      <p:cBhvr additive="base">
                                        <p:cTn id="46" dur="500"/>
                                        <p:tgtEl>
                                          <p:spTgt spid="54"/>
                                        </p:tgtEl>
                                        <p:attrNameLst>
                                          <p:attrName>ppt_y</p:attrName>
                                        </p:attrNameLst>
                                      </p:cBhvr>
                                      <p:tavLst>
                                        <p:tav tm="0">
                                          <p:val>
                                            <p:strVal val="ppt_y"/>
                                          </p:val>
                                        </p:tav>
                                        <p:tav tm="100000">
                                          <p:val>
                                            <p:strVal val="1+ppt_h/2"/>
                                          </p:val>
                                        </p:tav>
                                      </p:tavLst>
                                    </p:anim>
                                    <p:set>
                                      <p:cBhvr>
                                        <p:cTn id="47" dur="1" fill="hold">
                                          <p:stCondLst>
                                            <p:cond delay="499"/>
                                          </p:stCondLst>
                                        </p:cTn>
                                        <p:tgtEl>
                                          <p:spTgt spid="5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P spid="53" grpId="0" animBg="1"/>
      <p:bldP spid="52" grpId="0" animBg="1"/>
      <p:bldP spid="51" grpId="0" animBg="1"/>
      <p:bldP spid="4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Content Placeholder 7"/>
          <p:cNvSpPr>
            <a:spLocks noGrp="1"/>
          </p:cNvSpPr>
          <p:nvPr>
            <p:ph sz="half" idx="1"/>
          </p:nvPr>
        </p:nvSpPr>
        <p:spPr>
          <a:xfrm>
            <a:off x="455722" y="1110915"/>
            <a:ext cx="3700396" cy="4642193"/>
          </a:xfrm>
          <a:solidFill>
            <a:schemeClr val="accent3">
              <a:lumMod val="40000"/>
              <a:lumOff val="60000"/>
            </a:schemeClr>
          </a:solidFill>
        </p:spPr>
        <p:txBody>
          <a:bodyPr>
            <a:normAutofit fontScale="92500" lnSpcReduction="10000"/>
          </a:bodyPr>
          <a:lstStyle/>
          <a:p>
            <a:r>
              <a:rPr lang="en-US" dirty="0" smtClean="0"/>
              <a:t>Assumption:  Endpoint is equivalence point</a:t>
            </a:r>
          </a:p>
          <a:p>
            <a:pPr lvl="1"/>
            <a:r>
              <a:rPr lang="en-US" dirty="0" smtClean="0"/>
              <a:t>This is not true – we actually “overshoot” before indicator changes</a:t>
            </a:r>
          </a:p>
          <a:p>
            <a:r>
              <a:rPr lang="en-US" dirty="0" smtClean="0"/>
              <a:t>Possible Sources of Error:</a:t>
            </a:r>
          </a:p>
          <a:p>
            <a:pPr lvl="1"/>
            <a:r>
              <a:rPr lang="en-US" dirty="0" smtClean="0"/>
              <a:t>Overshoot Endpoint</a:t>
            </a:r>
          </a:p>
          <a:p>
            <a:pPr lvl="2"/>
            <a:r>
              <a:rPr lang="en-US" dirty="0" smtClean="0"/>
              <a:t>Moles of </a:t>
            </a:r>
            <a:r>
              <a:rPr lang="en-US" dirty="0" err="1" smtClean="0"/>
              <a:t>titrant</a:t>
            </a:r>
            <a:r>
              <a:rPr lang="en-US" dirty="0" smtClean="0"/>
              <a:t> (and therefore </a:t>
            </a:r>
            <a:r>
              <a:rPr lang="en-US" dirty="0" err="1" smtClean="0"/>
              <a:t>analyte</a:t>
            </a:r>
            <a:r>
              <a:rPr lang="en-US" dirty="0" smtClean="0"/>
              <a:t>) too high</a:t>
            </a:r>
          </a:p>
          <a:p>
            <a:pPr lvl="1"/>
            <a:r>
              <a:rPr lang="en-US" dirty="0" smtClean="0"/>
              <a:t>Not reading to bottom of meniscus</a:t>
            </a:r>
          </a:p>
          <a:p>
            <a:pPr lvl="2"/>
            <a:r>
              <a:rPr lang="en-US" dirty="0" smtClean="0"/>
              <a:t>Moles of </a:t>
            </a:r>
            <a:r>
              <a:rPr lang="en-US" dirty="0" err="1" smtClean="0"/>
              <a:t>titrant</a:t>
            </a:r>
            <a:r>
              <a:rPr lang="en-US" dirty="0" smtClean="0"/>
              <a:t> too low</a:t>
            </a:r>
          </a:p>
          <a:p>
            <a:pPr lvl="1"/>
            <a:r>
              <a:rPr lang="en-US" dirty="0" smtClean="0"/>
              <a:t>Concentration of </a:t>
            </a:r>
            <a:r>
              <a:rPr lang="en-US" dirty="0" err="1" smtClean="0"/>
              <a:t>titrant</a:t>
            </a:r>
            <a:r>
              <a:rPr lang="en-US" dirty="0" smtClean="0"/>
              <a:t> not what expected</a:t>
            </a:r>
          </a:p>
          <a:p>
            <a:pPr lvl="2"/>
            <a:r>
              <a:rPr lang="en-US" dirty="0" smtClean="0"/>
              <a:t>Be sure to rinse </a:t>
            </a:r>
            <a:r>
              <a:rPr lang="en-US" dirty="0" err="1" smtClean="0"/>
              <a:t>buret</a:t>
            </a:r>
            <a:r>
              <a:rPr lang="en-US" dirty="0" smtClean="0"/>
              <a:t> with </a:t>
            </a:r>
            <a:r>
              <a:rPr lang="en-US" dirty="0" err="1" smtClean="0"/>
              <a:t>titrant</a:t>
            </a:r>
            <a:r>
              <a:rPr lang="en-US" dirty="0" smtClean="0"/>
              <a:t> first to control for this</a:t>
            </a:r>
          </a:p>
          <a:p>
            <a:pPr lvl="2"/>
            <a:endParaRPr lang="en-US" dirty="0" smtClean="0"/>
          </a:p>
        </p:txBody>
      </p:sp>
      <p:grpSp>
        <p:nvGrpSpPr>
          <p:cNvPr id="22" name="Group 21"/>
          <p:cNvGrpSpPr/>
          <p:nvPr/>
        </p:nvGrpSpPr>
        <p:grpSpPr>
          <a:xfrm>
            <a:off x="6209999" y="2948884"/>
            <a:ext cx="2842497" cy="1489265"/>
            <a:chOff x="6191173" y="4438149"/>
            <a:chExt cx="2701720" cy="1489265"/>
          </a:xfrm>
        </p:grpSpPr>
        <p:pic>
          <p:nvPicPr>
            <p:cNvPr id="2062" name="Picture 14" descr="http://chemwiki.ucdavis.edu/@api/deki/files/65868/=tcc-KaCompare.png?revision=1&amp;size=bestfit&amp;width=526&amp;height=275"/>
            <p:cNvPicPr>
              <a:picLocks noChangeAspect="1" noChangeArrowheads="1"/>
            </p:cNvPicPr>
            <p:nvPr/>
          </p:nvPicPr>
          <p:blipFill>
            <a:blip r:embed="rId2"/>
            <a:srcRect r="51916"/>
            <a:stretch>
              <a:fillRect/>
            </a:stretch>
          </p:blipFill>
          <p:spPr bwMode="auto">
            <a:xfrm>
              <a:off x="6191173" y="4438149"/>
              <a:ext cx="1369687" cy="1489265"/>
            </a:xfrm>
            <a:prstGeom prst="rect">
              <a:avLst/>
            </a:prstGeom>
            <a:noFill/>
          </p:spPr>
        </p:pic>
        <p:pic>
          <p:nvPicPr>
            <p:cNvPr id="21" name="Picture 14" descr="http://chemwiki.ucdavis.edu/@api/deki/files/65868/=tcc-KaCompare.png?revision=1&amp;size=bestfit&amp;width=526&amp;height=275"/>
            <p:cNvPicPr>
              <a:picLocks noChangeAspect="1" noChangeArrowheads="1"/>
            </p:cNvPicPr>
            <p:nvPr/>
          </p:nvPicPr>
          <p:blipFill>
            <a:blip r:embed="rId2"/>
            <a:srcRect l="51526"/>
            <a:stretch>
              <a:fillRect/>
            </a:stretch>
          </p:blipFill>
          <p:spPr bwMode="auto">
            <a:xfrm>
              <a:off x="7512082" y="4438149"/>
              <a:ext cx="1380811" cy="1489265"/>
            </a:xfrm>
            <a:prstGeom prst="rect">
              <a:avLst/>
            </a:prstGeom>
            <a:noFill/>
          </p:spPr>
        </p:pic>
      </p:grpSp>
      <p:sp>
        <p:nvSpPr>
          <p:cNvPr id="4" name="Title 3"/>
          <p:cNvSpPr>
            <a:spLocks noGrp="1"/>
          </p:cNvSpPr>
          <p:nvPr>
            <p:ph type="title"/>
          </p:nvPr>
        </p:nvSpPr>
        <p:spPr>
          <a:xfrm>
            <a:off x="498474" y="163262"/>
            <a:ext cx="7556313" cy="1116106"/>
          </a:xfrm>
        </p:spPr>
        <p:txBody>
          <a:bodyPr/>
          <a:lstStyle/>
          <a:p>
            <a:r>
              <a:rPr lang="en-US" dirty="0">
                <a:solidFill>
                  <a:srgbClr val="00B0F0"/>
                </a:solidFill>
              </a:rPr>
              <a:t>Titration- </a:t>
            </a:r>
            <a:r>
              <a:rPr lang="en-US" dirty="0" smtClean="0">
                <a:solidFill>
                  <a:srgbClr val="00B0F0"/>
                </a:solidFill>
              </a:rPr>
              <a:t>Acid/Base</a:t>
            </a:r>
            <a:endParaRPr lang="en-US" dirty="0">
              <a:solidFill>
                <a:srgbClr val="00B0F0"/>
              </a:solidFill>
            </a:endParaRPr>
          </a:p>
        </p:txBody>
      </p:sp>
      <p:sp>
        <p:nvSpPr>
          <p:cNvPr id="7" name="Text Placeholder 5"/>
          <p:cNvSpPr>
            <a:spLocks noGrp="1"/>
          </p:cNvSpPr>
          <p:nvPr/>
        </p:nvSpPr>
        <p:spPr>
          <a:xfrm>
            <a:off x="376638" y="1313123"/>
            <a:ext cx="7558960" cy="774700"/>
          </a:xfrm>
          <a:prstGeom prst="rect">
            <a:avLst/>
          </a:prstGeom>
        </p:spPr>
        <p:txBody>
          <a:bodyPr vert="horz" lIns="91440" tIns="45720" rIns="91440" bIns="45720" rtlCol="0" anchor="t" anchorCtr="0">
            <a:noAutofit/>
          </a:bodyPr>
          <a:lstStyle>
            <a:lvl1pPr marL="0" indent="0" algn="l" defTabSz="914400" rtl="0" eaLnBrk="1" latinLnBrk="0" hangingPunct="1">
              <a:spcBef>
                <a:spcPts val="2000"/>
              </a:spcBef>
              <a:buClr>
                <a:schemeClr val="accent1"/>
              </a:buClr>
              <a:buSzPct val="75000"/>
              <a:buFont typeface="Wingdings" pitchFamily="2" charset="2"/>
              <a:buNone/>
              <a:defRPr kumimoji="0" sz="2400" b="0" i="0" u="none" strike="noStrike" kern="1200" cap="none" spc="0" normalizeH="0" baseline="0">
                <a:ln>
                  <a:noFill/>
                </a:ln>
                <a:solidFill>
                  <a:schemeClr val="accent3"/>
                </a:solidFill>
                <a:effectLst/>
                <a:uLnTx/>
                <a:uFillTx/>
                <a:latin typeface="+mj-lt"/>
                <a:ea typeface="+mj-ea"/>
                <a:cs typeface="+mj-cs"/>
              </a:defRPr>
            </a:lvl1pPr>
            <a:lvl2pPr marL="457200" indent="0" algn="l" defTabSz="914400" rtl="0" eaLnBrk="1" latinLnBrk="0" hangingPunct="1">
              <a:spcBef>
                <a:spcPts val="600"/>
              </a:spcBef>
              <a:buClr>
                <a:schemeClr val="accent1">
                  <a:lumMod val="60000"/>
                  <a:lumOff val="40000"/>
                </a:schemeClr>
              </a:buClr>
              <a:buSzPct val="75000"/>
              <a:buFont typeface="Wingdings" pitchFamily="2" charset="2"/>
              <a:buNone/>
              <a:defRPr sz="1200" kern="1200">
                <a:solidFill>
                  <a:schemeClr val="tx1">
                    <a:lumMod val="65000"/>
                    <a:lumOff val="35000"/>
                  </a:schemeClr>
                </a:solidFill>
                <a:latin typeface="+mn-lt"/>
                <a:ea typeface="+mn-ea"/>
                <a:cs typeface="+mn-cs"/>
              </a:defRPr>
            </a:lvl2pPr>
            <a:lvl3pPr marL="914400" indent="0" algn="l" defTabSz="914400" rtl="0" eaLnBrk="1" latinLnBrk="0" hangingPunct="1">
              <a:spcBef>
                <a:spcPts val="600"/>
              </a:spcBef>
              <a:buClr>
                <a:schemeClr val="accent1"/>
              </a:buClr>
              <a:buSzPct val="75000"/>
              <a:buFont typeface="Wingdings" pitchFamily="2" charset="2"/>
              <a:buNone/>
              <a:defRPr sz="1000" kern="1200">
                <a:solidFill>
                  <a:schemeClr val="tx1">
                    <a:lumMod val="65000"/>
                    <a:lumOff val="35000"/>
                  </a:schemeClr>
                </a:solidFill>
                <a:latin typeface="+mn-lt"/>
                <a:ea typeface="+mn-ea"/>
                <a:cs typeface="+mn-cs"/>
              </a:defRPr>
            </a:lvl3pPr>
            <a:lvl4pPr marL="1371600" indent="0" algn="l" defTabSz="914400" rtl="0" eaLnBrk="1" latinLnBrk="0" hangingPunct="1">
              <a:spcBef>
                <a:spcPts val="600"/>
              </a:spcBef>
              <a:buClr>
                <a:schemeClr val="accent1">
                  <a:lumMod val="60000"/>
                  <a:lumOff val="40000"/>
                </a:schemeClr>
              </a:buClr>
              <a:buSzPct val="75000"/>
              <a:buFont typeface="Wingdings" pitchFamily="2" charset="2"/>
              <a:buNone/>
              <a:defRPr sz="900" kern="1200">
                <a:solidFill>
                  <a:schemeClr val="tx1">
                    <a:lumMod val="65000"/>
                    <a:lumOff val="35000"/>
                  </a:schemeClr>
                </a:solidFill>
                <a:latin typeface="+mn-lt"/>
                <a:ea typeface="+mn-ea"/>
                <a:cs typeface="+mn-cs"/>
              </a:defRPr>
            </a:lvl4pPr>
            <a:lvl5pPr marL="1828800" indent="0" algn="l" defTabSz="914400" rtl="0" eaLnBrk="1" latinLnBrk="0" hangingPunct="1">
              <a:spcBef>
                <a:spcPts val="600"/>
              </a:spcBef>
              <a:buClr>
                <a:schemeClr val="accent1"/>
              </a:buClr>
              <a:buSzPct val="75000"/>
              <a:buFont typeface="Wingdings" pitchFamily="2" charset="2"/>
              <a:buNone/>
              <a:defRPr sz="900" kern="1200">
                <a:solidFill>
                  <a:schemeClr val="tx1">
                    <a:lumMod val="65000"/>
                    <a:lumOff val="35000"/>
                  </a:schemeClr>
                </a:solidFill>
                <a:latin typeface="+mn-lt"/>
                <a:ea typeface="+mn-ea"/>
                <a:cs typeface="+mn-cs"/>
              </a:defRPr>
            </a:lvl5pPr>
            <a:lvl6pPr marL="22860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a:solidFill>
                  <a:schemeClr val="tx1">
                    <a:lumMod val="65000"/>
                    <a:lumOff val="35000"/>
                  </a:schemeClr>
                </a:solidFill>
                <a:latin typeface="+mn-lt"/>
                <a:ea typeface="+mn-ea"/>
                <a:cs typeface="+mn-cs"/>
              </a:defRPr>
            </a:lvl6pPr>
            <a:lvl7pPr marL="27432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7pPr>
            <a:lvl8pPr marL="32004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baseline="0">
                <a:solidFill>
                  <a:schemeClr val="tx1">
                    <a:lumMod val="65000"/>
                    <a:lumOff val="35000"/>
                  </a:schemeClr>
                </a:solidFill>
                <a:latin typeface="+mn-lt"/>
                <a:ea typeface="+mn-ea"/>
                <a:cs typeface="+mn-cs"/>
              </a:defRPr>
            </a:lvl8pPr>
            <a:lvl9pPr marL="36576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9pPr>
          </a:lstStyle>
          <a:p>
            <a:endParaRPr lang="en-US" dirty="0"/>
          </a:p>
        </p:txBody>
      </p:sp>
      <p:sp>
        <p:nvSpPr>
          <p:cNvPr id="9" name="TextBox 8"/>
          <p:cNvSpPr txBox="1"/>
          <p:nvPr/>
        </p:nvSpPr>
        <p:spPr>
          <a:xfrm>
            <a:off x="7935598" y="-32652"/>
            <a:ext cx="1141559" cy="369332"/>
          </a:xfrm>
          <a:prstGeom prst="rect">
            <a:avLst/>
          </a:prstGeom>
          <a:noFill/>
        </p:spPr>
        <p:txBody>
          <a:bodyPr wrap="square" rtlCol="0">
            <a:spAutoFit/>
          </a:bodyPr>
          <a:lstStyle/>
          <a:p>
            <a:r>
              <a:rPr lang="en-US" dirty="0" smtClean="0">
                <a:hlinkClick r:id="rId3"/>
              </a:rPr>
              <a:t>Source 1</a:t>
            </a:r>
            <a:endParaRPr lang="en-US" dirty="0"/>
          </a:p>
        </p:txBody>
      </p:sp>
      <p:sp>
        <p:nvSpPr>
          <p:cNvPr id="11" name="TextBox 10"/>
          <p:cNvSpPr txBox="1"/>
          <p:nvPr/>
        </p:nvSpPr>
        <p:spPr>
          <a:xfrm>
            <a:off x="8144771" y="2209624"/>
            <a:ext cx="894959" cy="369332"/>
          </a:xfrm>
          <a:prstGeom prst="rect">
            <a:avLst/>
          </a:prstGeom>
          <a:noFill/>
        </p:spPr>
        <p:txBody>
          <a:bodyPr wrap="square" rtlCol="0">
            <a:spAutoFit/>
          </a:bodyPr>
          <a:lstStyle/>
          <a:p>
            <a:r>
              <a:rPr lang="en-US" dirty="0" smtClean="0">
                <a:hlinkClick r:id="rId4"/>
              </a:rPr>
              <a:t>Video</a:t>
            </a:r>
            <a:endParaRPr lang="en-US" dirty="0"/>
          </a:p>
        </p:txBody>
      </p:sp>
      <p:pic>
        <p:nvPicPr>
          <p:cNvPr id="2050" name="Picture 2" descr="http://2.bp.blogspot.com/-yekjV9EMOv4/Vc2aMJ_PrmI/AAAAAAAAAJI/kyvBPUOndj4/s400/titration.jpg"/>
          <p:cNvPicPr>
            <a:picLocks noChangeAspect="1" noChangeArrowheads="1"/>
          </p:cNvPicPr>
          <p:nvPr/>
        </p:nvPicPr>
        <p:blipFill>
          <a:blip r:embed="rId5"/>
          <a:srcRect t="4577"/>
          <a:stretch>
            <a:fillRect/>
          </a:stretch>
        </p:blipFill>
        <p:spPr bwMode="auto">
          <a:xfrm>
            <a:off x="361151" y="981527"/>
            <a:ext cx="3808822" cy="4766572"/>
          </a:xfrm>
          <a:prstGeom prst="rect">
            <a:avLst/>
          </a:prstGeom>
          <a:noFill/>
        </p:spPr>
      </p:pic>
      <p:pic>
        <p:nvPicPr>
          <p:cNvPr id="2052" name="Picture 4" descr="http://3.bp.blogspot.com/-w-Ciuc_NA-Y/Vc2eIyd3sZI/AAAAAAAAAJQ/xiSxSjpvgZ0/s320/Titration.gif"/>
          <p:cNvPicPr>
            <a:picLocks noChangeAspect="1" noChangeArrowheads="1"/>
          </p:cNvPicPr>
          <p:nvPr/>
        </p:nvPicPr>
        <p:blipFill>
          <a:blip r:embed="rId6"/>
          <a:srcRect/>
          <a:stretch>
            <a:fillRect/>
          </a:stretch>
        </p:blipFill>
        <p:spPr bwMode="auto">
          <a:xfrm>
            <a:off x="4881356" y="745992"/>
            <a:ext cx="2192984" cy="2131307"/>
          </a:xfrm>
          <a:prstGeom prst="rect">
            <a:avLst/>
          </a:prstGeom>
          <a:noFill/>
        </p:spPr>
      </p:pic>
      <p:pic>
        <p:nvPicPr>
          <p:cNvPr id="2056" name="Picture 8" descr="186indicators"/>
          <p:cNvPicPr>
            <a:picLocks noChangeAspect="1" noChangeArrowheads="1"/>
          </p:cNvPicPr>
          <p:nvPr/>
        </p:nvPicPr>
        <p:blipFill>
          <a:blip r:embed="rId7"/>
          <a:srcRect/>
          <a:stretch>
            <a:fillRect/>
          </a:stretch>
        </p:blipFill>
        <p:spPr bwMode="auto">
          <a:xfrm>
            <a:off x="4367284" y="740011"/>
            <a:ext cx="3193576" cy="2153685"/>
          </a:xfrm>
          <a:prstGeom prst="rect">
            <a:avLst/>
          </a:prstGeom>
          <a:noFill/>
        </p:spPr>
      </p:pic>
      <p:sp>
        <p:nvSpPr>
          <p:cNvPr id="13" name="TextBox 12"/>
          <p:cNvSpPr txBox="1"/>
          <p:nvPr/>
        </p:nvSpPr>
        <p:spPr>
          <a:xfrm>
            <a:off x="6705844" y="2578956"/>
            <a:ext cx="909608" cy="369332"/>
          </a:xfrm>
          <a:prstGeom prst="rect">
            <a:avLst/>
          </a:prstGeom>
          <a:noFill/>
        </p:spPr>
        <p:txBody>
          <a:bodyPr wrap="none" rtlCol="0">
            <a:spAutoFit/>
          </a:bodyPr>
          <a:lstStyle/>
          <a:p>
            <a:r>
              <a:rPr lang="en-US" dirty="0" smtClean="0">
                <a:hlinkClick r:id="rId8"/>
              </a:rPr>
              <a:t>Source</a:t>
            </a:r>
            <a:endParaRPr lang="en-US" dirty="0"/>
          </a:p>
        </p:txBody>
      </p:sp>
      <p:sp>
        <p:nvSpPr>
          <p:cNvPr id="14" name="TextBox 13"/>
          <p:cNvSpPr txBox="1"/>
          <p:nvPr/>
        </p:nvSpPr>
        <p:spPr>
          <a:xfrm>
            <a:off x="3302758" y="5780345"/>
            <a:ext cx="5841239" cy="1084912"/>
          </a:xfrm>
          <a:prstGeom prst="rect">
            <a:avLst/>
          </a:prstGeom>
          <a:solidFill>
            <a:schemeClr val="accent3"/>
          </a:solidFill>
        </p:spPr>
        <p:txBody>
          <a:bodyPr wrap="square" rtlCol="0">
            <a:spAutoFit/>
          </a:bodyPr>
          <a:lstStyle>
            <a:defPPr>
              <a:defRPr lang="en-US"/>
            </a:defPPr>
            <a:lvl1pPr>
              <a:defRPr sz="1050"/>
            </a:lvl1pPr>
          </a:lstStyle>
          <a:p>
            <a:r>
              <a:rPr lang="en-US" sz="900" u="sng" dirty="0" smtClean="0"/>
              <a:t>Learning Objectives</a:t>
            </a:r>
          </a:p>
          <a:p>
            <a:r>
              <a:rPr lang="en-US" sz="900" dirty="0" smtClean="0"/>
              <a:t>LO 6.12: The student can reason about the distinction between strong and weak acid solutions with similar values of pH, including the percent ionization of the acids, the concentrations needed to achieve the same pH, and the amount of base needed to reach the equivalence point in a titration. </a:t>
            </a:r>
          </a:p>
          <a:p>
            <a:r>
              <a:rPr lang="en-US" sz="900" dirty="0" smtClean="0"/>
              <a:t>LO 6.13: The student can interpret titration data for </a:t>
            </a:r>
            <a:r>
              <a:rPr lang="en-US" sz="900" dirty="0" err="1" smtClean="0"/>
              <a:t>monoprotic</a:t>
            </a:r>
            <a:r>
              <a:rPr lang="en-US" sz="900" dirty="0" smtClean="0"/>
              <a:t> or </a:t>
            </a:r>
            <a:r>
              <a:rPr lang="en-US" sz="900" dirty="0" err="1" smtClean="0"/>
              <a:t>polyprotic</a:t>
            </a:r>
            <a:r>
              <a:rPr lang="en-US" sz="900" dirty="0" smtClean="0"/>
              <a:t> acids involving titration of a weak or strong acid by a strong base (or a weak or strong base by a strong acid) to determine the concentration of the </a:t>
            </a:r>
            <a:r>
              <a:rPr lang="en-US" sz="900" dirty="0" err="1" smtClean="0"/>
              <a:t>titrant</a:t>
            </a:r>
            <a:r>
              <a:rPr lang="en-US" sz="900" dirty="0" smtClean="0"/>
              <a:t> and the </a:t>
            </a:r>
            <a:r>
              <a:rPr lang="en-US" sz="900" dirty="0" err="1" smtClean="0"/>
              <a:t>pKa</a:t>
            </a:r>
            <a:r>
              <a:rPr lang="en-US" sz="900" dirty="0" smtClean="0"/>
              <a:t> for a weak acid, or the </a:t>
            </a:r>
            <a:r>
              <a:rPr lang="en-US" sz="900" dirty="0" err="1" smtClean="0"/>
              <a:t>pKb</a:t>
            </a:r>
            <a:r>
              <a:rPr lang="en-US" sz="900" dirty="0" smtClean="0"/>
              <a:t> for a weak base. </a:t>
            </a:r>
            <a:r>
              <a:rPr lang="en-US" dirty="0"/>
              <a:t>	</a:t>
            </a:r>
          </a:p>
        </p:txBody>
      </p:sp>
      <p:sp>
        <p:nvSpPr>
          <p:cNvPr id="15" name="TextBox 14"/>
          <p:cNvSpPr txBox="1"/>
          <p:nvPr/>
        </p:nvSpPr>
        <p:spPr>
          <a:xfrm>
            <a:off x="0" y="5777945"/>
            <a:ext cx="3302758" cy="1088136"/>
          </a:xfrm>
          <a:prstGeom prst="rect">
            <a:avLst/>
          </a:prstGeom>
          <a:solidFill>
            <a:schemeClr val="accent6"/>
          </a:solidFill>
        </p:spPr>
        <p:txBody>
          <a:bodyPr wrap="square" rtlCol="0">
            <a:spAutoFit/>
          </a:bodyPr>
          <a:lstStyle/>
          <a:p>
            <a:pPr marL="0" lvl="1"/>
            <a:r>
              <a:rPr lang="en-US" sz="900" u="sng" dirty="0" smtClean="0"/>
              <a:t>Science Practices</a:t>
            </a:r>
          </a:p>
          <a:p>
            <a:pPr marL="0" lvl="1"/>
            <a:r>
              <a:rPr lang="en-US" sz="900" dirty="0" smtClean="0"/>
              <a:t>1.4 The student can </a:t>
            </a:r>
            <a:r>
              <a:rPr lang="en-US" sz="900" i="1" dirty="0" smtClean="0"/>
              <a:t>use representations and models </a:t>
            </a:r>
            <a:r>
              <a:rPr lang="en-US" sz="900" dirty="0" smtClean="0"/>
              <a:t>to analyze situations or solve problems qualitatively and quantitatively.</a:t>
            </a:r>
          </a:p>
          <a:p>
            <a:pPr marL="0" lvl="1"/>
            <a:r>
              <a:rPr lang="en-US" sz="900" dirty="0" smtClean="0"/>
              <a:t>5.1 The student can </a:t>
            </a:r>
            <a:r>
              <a:rPr lang="en-US" sz="900" i="1" dirty="0" smtClean="0"/>
              <a:t>analyze data </a:t>
            </a:r>
            <a:r>
              <a:rPr lang="en-US" sz="900" dirty="0" smtClean="0"/>
              <a:t>to identify patterns or relationships.</a:t>
            </a:r>
          </a:p>
          <a:p>
            <a:pPr marL="0" lvl="1"/>
            <a:endParaRPr lang="en-US" sz="900" u="sng" dirty="0" smtClean="0"/>
          </a:p>
        </p:txBody>
      </p:sp>
      <p:grpSp>
        <p:nvGrpSpPr>
          <p:cNvPr id="18" name="Group 17"/>
          <p:cNvGrpSpPr/>
          <p:nvPr/>
        </p:nvGrpSpPr>
        <p:grpSpPr>
          <a:xfrm>
            <a:off x="6203168" y="2948884"/>
            <a:ext cx="2848557" cy="1489861"/>
            <a:chOff x="4877460" y="2948288"/>
            <a:chExt cx="2848557" cy="1489861"/>
          </a:xfrm>
        </p:grpSpPr>
        <p:pic>
          <p:nvPicPr>
            <p:cNvPr id="2058" name="Picture 10" descr="http://chemwiki.ucdavis.edu/@api/deki/files/65866/=tccSaSb.png?revision=1&amp;size=bestfit&amp;width=268&amp;height=277"/>
            <p:cNvPicPr>
              <a:picLocks noChangeAspect="1" noChangeArrowheads="1"/>
            </p:cNvPicPr>
            <p:nvPr/>
          </p:nvPicPr>
          <p:blipFill>
            <a:blip r:embed="rId9"/>
            <a:srcRect/>
            <a:stretch>
              <a:fillRect/>
            </a:stretch>
          </p:blipFill>
          <p:spPr bwMode="auto">
            <a:xfrm>
              <a:off x="4877460" y="2948288"/>
              <a:ext cx="1441453" cy="1489861"/>
            </a:xfrm>
            <a:prstGeom prst="rect">
              <a:avLst/>
            </a:prstGeom>
            <a:noFill/>
          </p:spPr>
        </p:pic>
        <p:pic>
          <p:nvPicPr>
            <p:cNvPr id="2060" name="Picture 12" descr="http://chemwiki.ucdavis.edu/@api/deki/files/65865/=tccWS.png?revision=1&amp;size=bestfit&amp;width=283&amp;height=276"/>
            <p:cNvPicPr>
              <a:picLocks noChangeAspect="1" noChangeArrowheads="1"/>
            </p:cNvPicPr>
            <p:nvPr/>
          </p:nvPicPr>
          <p:blipFill>
            <a:blip r:embed="rId10"/>
            <a:srcRect/>
            <a:stretch>
              <a:fillRect/>
            </a:stretch>
          </p:blipFill>
          <p:spPr bwMode="auto">
            <a:xfrm>
              <a:off x="6198369" y="2948288"/>
              <a:ext cx="1527648" cy="1489861"/>
            </a:xfrm>
            <a:prstGeom prst="rect">
              <a:avLst/>
            </a:prstGeom>
            <a:noFill/>
          </p:spPr>
        </p:pic>
      </p:grpSp>
      <p:sp>
        <p:nvSpPr>
          <p:cNvPr id="19" name="TextBox 18"/>
          <p:cNvSpPr txBox="1"/>
          <p:nvPr/>
        </p:nvSpPr>
        <p:spPr>
          <a:xfrm>
            <a:off x="4367284" y="2948288"/>
            <a:ext cx="1823889" cy="1477328"/>
          </a:xfrm>
          <a:prstGeom prst="rect">
            <a:avLst/>
          </a:prstGeom>
          <a:solidFill>
            <a:schemeClr val="accent2">
              <a:lumMod val="50000"/>
              <a:lumOff val="50000"/>
            </a:schemeClr>
          </a:solidFill>
        </p:spPr>
        <p:txBody>
          <a:bodyPr wrap="square" rtlCol="0">
            <a:spAutoFit/>
          </a:bodyPr>
          <a:lstStyle/>
          <a:p>
            <a:r>
              <a:rPr lang="en-US" dirty="0" smtClean="0"/>
              <a:t>Strength of Acids affects shape of graph:</a:t>
            </a:r>
          </a:p>
          <a:p>
            <a:endParaRPr lang="en-US" dirty="0" smtClean="0"/>
          </a:p>
          <a:p>
            <a:endParaRPr lang="en-US" dirty="0" smtClean="0"/>
          </a:p>
        </p:txBody>
      </p:sp>
      <p:grpSp>
        <p:nvGrpSpPr>
          <p:cNvPr id="25" name="Group 24"/>
          <p:cNvGrpSpPr/>
          <p:nvPr/>
        </p:nvGrpSpPr>
        <p:grpSpPr>
          <a:xfrm>
            <a:off x="6209998" y="4520037"/>
            <a:ext cx="2835151" cy="1233071"/>
            <a:chOff x="6209998" y="4438149"/>
            <a:chExt cx="2835151" cy="1233071"/>
          </a:xfrm>
        </p:grpSpPr>
        <p:pic>
          <p:nvPicPr>
            <p:cNvPr id="2064" name="Picture 16" descr="http://www.chem1.com/acad/webtext/acid2/acid2-images/tc-carbonate-2.png"/>
            <p:cNvPicPr>
              <a:picLocks noChangeAspect="1" noChangeArrowheads="1"/>
            </p:cNvPicPr>
            <p:nvPr/>
          </p:nvPicPr>
          <p:blipFill>
            <a:blip r:embed="rId11"/>
            <a:srcRect/>
            <a:stretch>
              <a:fillRect/>
            </a:stretch>
          </p:blipFill>
          <p:spPr bwMode="auto">
            <a:xfrm>
              <a:off x="6209998" y="4438149"/>
              <a:ext cx="1441057" cy="1233070"/>
            </a:xfrm>
            <a:prstGeom prst="rect">
              <a:avLst/>
            </a:prstGeom>
            <a:noFill/>
          </p:spPr>
        </p:pic>
        <p:pic>
          <p:nvPicPr>
            <p:cNvPr id="2066" name="Picture 18" descr="http://www.chem1.com/acad/webtext/acid2/acid2-images/tc-carbonate-1.png"/>
            <p:cNvPicPr>
              <a:picLocks noChangeAspect="1" noChangeArrowheads="1"/>
            </p:cNvPicPr>
            <p:nvPr/>
          </p:nvPicPr>
          <p:blipFill>
            <a:blip r:embed="rId12"/>
            <a:srcRect/>
            <a:stretch>
              <a:fillRect/>
            </a:stretch>
          </p:blipFill>
          <p:spPr bwMode="auto">
            <a:xfrm>
              <a:off x="7599737" y="4438150"/>
              <a:ext cx="1445412" cy="1233070"/>
            </a:xfrm>
            <a:prstGeom prst="rect">
              <a:avLst/>
            </a:prstGeom>
            <a:noFill/>
          </p:spPr>
        </p:pic>
      </p:grpSp>
      <p:sp>
        <p:nvSpPr>
          <p:cNvPr id="26" name="TextBox 25"/>
          <p:cNvSpPr txBox="1"/>
          <p:nvPr/>
        </p:nvSpPr>
        <p:spPr>
          <a:xfrm>
            <a:off x="7898171" y="1840292"/>
            <a:ext cx="1141559" cy="369332"/>
          </a:xfrm>
          <a:prstGeom prst="rect">
            <a:avLst/>
          </a:prstGeom>
          <a:noFill/>
        </p:spPr>
        <p:txBody>
          <a:bodyPr wrap="square" rtlCol="0">
            <a:spAutoFit/>
          </a:bodyPr>
          <a:lstStyle/>
          <a:p>
            <a:r>
              <a:rPr lang="en-US" dirty="0" smtClean="0">
                <a:hlinkClick r:id="rId13"/>
              </a:rPr>
              <a:t>Source 2</a:t>
            </a:r>
            <a:endParaRPr lang="en-US" dirty="0"/>
          </a:p>
        </p:txBody>
      </p:sp>
      <p:sp>
        <p:nvSpPr>
          <p:cNvPr id="28" name="TextBox 27"/>
          <p:cNvSpPr txBox="1"/>
          <p:nvPr/>
        </p:nvSpPr>
        <p:spPr>
          <a:xfrm>
            <a:off x="4367284" y="4520037"/>
            <a:ext cx="1823889" cy="1200329"/>
          </a:xfrm>
          <a:prstGeom prst="rect">
            <a:avLst/>
          </a:prstGeom>
          <a:solidFill>
            <a:schemeClr val="accent2">
              <a:lumMod val="50000"/>
              <a:lumOff val="50000"/>
            </a:schemeClr>
          </a:solidFill>
        </p:spPr>
        <p:txBody>
          <a:bodyPr wrap="square" rtlCol="0">
            <a:spAutoFit/>
          </a:bodyPr>
          <a:lstStyle/>
          <a:p>
            <a:r>
              <a:rPr lang="en-US" dirty="0" err="1" smtClean="0"/>
              <a:t>Polyprotic</a:t>
            </a:r>
            <a:r>
              <a:rPr lang="en-US" dirty="0" smtClean="0"/>
              <a:t> acids have multiple end points:</a:t>
            </a:r>
            <a:endParaRPr lang="en-US" dirty="0"/>
          </a:p>
        </p:txBody>
      </p:sp>
      <p:sp>
        <p:nvSpPr>
          <p:cNvPr id="29" name="TextBox 28"/>
          <p:cNvSpPr txBox="1"/>
          <p:nvPr/>
        </p:nvSpPr>
        <p:spPr>
          <a:xfrm>
            <a:off x="7651057" y="2524364"/>
            <a:ext cx="1388674" cy="369332"/>
          </a:xfrm>
          <a:prstGeom prst="rect">
            <a:avLst/>
          </a:prstGeom>
          <a:noFill/>
        </p:spPr>
        <p:txBody>
          <a:bodyPr wrap="square" rtlCol="0">
            <a:spAutoFit/>
          </a:bodyPr>
          <a:lstStyle/>
          <a:p>
            <a:r>
              <a:rPr lang="en-US" dirty="0" smtClean="0">
                <a:hlinkClick r:id="rId14"/>
              </a:rPr>
              <a:t>Virtual Lab</a:t>
            </a:r>
            <a:endParaRPr lang="en-US" dirty="0"/>
          </a:p>
        </p:txBody>
      </p:sp>
      <p:sp>
        <p:nvSpPr>
          <p:cNvPr id="35" name="Rectangle 34"/>
          <p:cNvSpPr/>
          <p:nvPr/>
        </p:nvSpPr>
        <p:spPr>
          <a:xfrm>
            <a:off x="37427" y="720132"/>
            <a:ext cx="9039730" cy="500023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068" name="Picture 20"/>
          <p:cNvPicPr>
            <a:picLocks noChangeAspect="1" noChangeArrowheads="1"/>
          </p:cNvPicPr>
          <p:nvPr/>
        </p:nvPicPr>
        <p:blipFill>
          <a:blip r:embed="rId15"/>
          <a:srcRect l="25384" t="10116" r="37402" b="20101"/>
          <a:stretch>
            <a:fillRect/>
          </a:stretch>
        </p:blipFill>
        <p:spPr bwMode="auto">
          <a:xfrm>
            <a:off x="919177" y="698221"/>
            <a:ext cx="4763675" cy="5022145"/>
          </a:xfrm>
          <a:prstGeom prst="rect">
            <a:avLst/>
          </a:prstGeom>
          <a:noFill/>
          <a:ln w="9525">
            <a:noFill/>
            <a:miter lim="800000"/>
            <a:headEnd/>
            <a:tailEnd/>
          </a:ln>
        </p:spPr>
      </p:pic>
      <p:sp>
        <p:nvSpPr>
          <p:cNvPr id="34" name="Rounded Rectangle 33"/>
          <p:cNvSpPr/>
          <p:nvPr/>
        </p:nvSpPr>
        <p:spPr>
          <a:xfrm>
            <a:off x="951830" y="4696906"/>
            <a:ext cx="4591876" cy="739031"/>
          </a:xfrm>
          <a:prstGeom prst="roundRect">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7848577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nodeType="clickEffect">
                                  <p:stCondLst>
                                    <p:cond delay="0"/>
                                  </p:stCondLst>
                                  <p:childTnLst>
                                    <p:animEffect transition="out" filter="blinds(horizontal)">
                                      <p:cBhvr>
                                        <p:cTn id="6" dur="500"/>
                                        <p:tgtEl>
                                          <p:spTgt spid="2056"/>
                                        </p:tgtEl>
                                      </p:cBhvr>
                                    </p:animEffect>
                                    <p:set>
                                      <p:cBhvr>
                                        <p:cTn id="7" dur="1" fill="hold">
                                          <p:stCondLst>
                                            <p:cond delay="499"/>
                                          </p:stCondLst>
                                        </p:cTn>
                                        <p:tgtEl>
                                          <p:spTgt spid="2056"/>
                                        </p:tgtEl>
                                        <p:attrNameLst>
                                          <p:attrName>style.visibility</p:attrName>
                                        </p:attrNameLst>
                                      </p:cBhvr>
                                      <p:to>
                                        <p:strVal val="hidden"/>
                                      </p:to>
                                    </p:set>
                                  </p:childTnLst>
                                </p:cTn>
                              </p:par>
                              <p:par>
                                <p:cTn id="8" presetID="3" presetClass="exit" presetSubtype="10" fill="hold" grpId="0" nodeType="withEffect">
                                  <p:stCondLst>
                                    <p:cond delay="0"/>
                                  </p:stCondLst>
                                  <p:childTnLst>
                                    <p:animEffect transition="out" filter="blinds(horizontal)">
                                      <p:cBhvr>
                                        <p:cTn id="9" dur="500"/>
                                        <p:tgtEl>
                                          <p:spTgt spid="13"/>
                                        </p:tgtEl>
                                      </p:cBhvr>
                                    </p:animEffect>
                                    <p:set>
                                      <p:cBhvr>
                                        <p:cTn id="10" dur="1" fill="hold">
                                          <p:stCondLst>
                                            <p:cond delay="499"/>
                                          </p:stCondLst>
                                        </p:cTn>
                                        <p:tgtEl>
                                          <p:spTgt spid="1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58" presetClass="exit" presetSubtype="0" decel="100000" fill="hold" nodeType="clickEffect">
                                  <p:stCondLst>
                                    <p:cond delay="0"/>
                                  </p:stCondLst>
                                  <p:childTnLst>
                                    <p:anim calcmode="lin" valueType="num">
                                      <p:cBhvr>
                                        <p:cTn id="14" dur="500"/>
                                        <p:tgtEl>
                                          <p:spTgt spid="2050"/>
                                        </p:tgtEl>
                                        <p:attrNameLst>
                                          <p:attrName>ppt_w</p:attrName>
                                        </p:attrNameLst>
                                      </p:cBhvr>
                                      <p:tavLst>
                                        <p:tav tm="0">
                                          <p:val>
                                            <p:strVal val="ppt_w"/>
                                          </p:val>
                                        </p:tav>
                                        <p:tav tm="100000">
                                          <p:val>
                                            <p:strVal val="ppt_w*2.5"/>
                                          </p:val>
                                        </p:tav>
                                      </p:tavLst>
                                    </p:anim>
                                    <p:anim calcmode="lin" valueType="num">
                                      <p:cBhvr>
                                        <p:cTn id="15" dur="500"/>
                                        <p:tgtEl>
                                          <p:spTgt spid="2050"/>
                                        </p:tgtEl>
                                        <p:attrNameLst>
                                          <p:attrName>ppt_h</p:attrName>
                                        </p:attrNameLst>
                                      </p:cBhvr>
                                      <p:tavLst>
                                        <p:tav tm="0">
                                          <p:val>
                                            <p:strVal val="ppt_h"/>
                                          </p:val>
                                        </p:tav>
                                        <p:tav tm="100000">
                                          <p:val>
                                            <p:strVal val="ppt_h*0.01"/>
                                          </p:val>
                                        </p:tav>
                                      </p:tavLst>
                                    </p:anim>
                                    <p:anim calcmode="lin" valueType="num">
                                      <p:cBhvr>
                                        <p:cTn id="16" dur="500"/>
                                        <p:tgtEl>
                                          <p:spTgt spid="2050"/>
                                        </p:tgtEl>
                                        <p:attrNameLst>
                                          <p:attrName>ppt_x</p:attrName>
                                        </p:attrNameLst>
                                      </p:cBhvr>
                                      <p:tavLst>
                                        <p:tav tm="0">
                                          <p:val>
                                            <p:strVal val="ppt_x"/>
                                          </p:val>
                                        </p:tav>
                                        <p:tav tm="100000">
                                          <p:val>
                                            <p:strVal val="ppt_x"/>
                                          </p:val>
                                        </p:tav>
                                      </p:tavLst>
                                    </p:anim>
                                    <p:anim calcmode="lin" valueType="num">
                                      <p:cBhvr>
                                        <p:cTn id="17" dur="500"/>
                                        <p:tgtEl>
                                          <p:spTgt spid="2050"/>
                                        </p:tgtEl>
                                        <p:attrNameLst>
                                          <p:attrName>ppt_y</p:attrName>
                                        </p:attrNameLst>
                                      </p:cBhvr>
                                      <p:tavLst>
                                        <p:tav tm="0">
                                          <p:val>
                                            <p:strVal val="ppt_y"/>
                                          </p:val>
                                        </p:tav>
                                        <p:tav tm="100000">
                                          <p:val>
                                            <p:strVal val="ppt_h+1"/>
                                          </p:val>
                                        </p:tav>
                                      </p:tavLst>
                                    </p:anim>
                                    <p:animEffect transition="out" filter="fade">
                                      <p:cBhvr>
                                        <p:cTn id="18" dur="500"/>
                                        <p:tgtEl>
                                          <p:spTgt spid="2050"/>
                                        </p:tgtEl>
                                      </p:cBhvr>
                                    </p:animEffect>
                                    <p:set>
                                      <p:cBhvr>
                                        <p:cTn id="19" dur="1" fill="hold">
                                          <p:stCondLst>
                                            <p:cond delay="499"/>
                                          </p:stCondLst>
                                        </p:cTn>
                                        <p:tgtEl>
                                          <p:spTgt spid="2050"/>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3" presetClass="exit" presetSubtype="10" fill="hold" nodeType="clickEffect">
                                  <p:stCondLst>
                                    <p:cond delay="0"/>
                                  </p:stCondLst>
                                  <p:childTnLst>
                                    <p:animEffect transition="out" filter="blinds(horizontal)">
                                      <p:cBhvr>
                                        <p:cTn id="23" dur="500"/>
                                        <p:tgtEl>
                                          <p:spTgt spid="18"/>
                                        </p:tgtEl>
                                      </p:cBhvr>
                                    </p:animEffect>
                                    <p:set>
                                      <p:cBhvr>
                                        <p:cTn id="24" dur="1" fill="hold">
                                          <p:stCondLst>
                                            <p:cond delay="499"/>
                                          </p:stCondLst>
                                        </p:cTn>
                                        <p:tgtEl>
                                          <p:spTgt spid="18"/>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4"/>
                                        </p:tgtEl>
                                        <p:attrNameLst>
                                          <p:attrName>style.visibility</p:attrName>
                                        </p:attrNameLst>
                                      </p:cBhvr>
                                      <p:to>
                                        <p:strVal val="visible"/>
                                      </p:to>
                                    </p:set>
                                  </p:childTnLst>
                                  <p:subTnLst>
                                    <p:set>
                                      <p:cBhvr override="childStyle">
                                        <p:cTn dur="1" fill="hold" display="0" masterRel="nextClick" afterEffect="1"/>
                                        <p:tgtEl>
                                          <p:spTgt spid="34"/>
                                        </p:tgtEl>
                                        <p:attrNameLst>
                                          <p:attrName>style.visibility</p:attrName>
                                        </p:attrNameLst>
                                      </p:cBhvr>
                                      <p:to>
                                        <p:strVal val="hidden"/>
                                      </p:to>
                                    </p:set>
                                  </p:subTnLst>
                                </p:cTn>
                              </p:par>
                              <p:par>
                                <p:cTn id="31" presetID="1" presetClass="entr" presetSubtype="0" fill="hold" nodeType="withEffect">
                                  <p:stCondLst>
                                    <p:cond delay="0"/>
                                  </p:stCondLst>
                                  <p:childTnLst>
                                    <p:set>
                                      <p:cBhvr>
                                        <p:cTn id="32" dur="1" fill="hold">
                                          <p:stCondLst>
                                            <p:cond delay="0"/>
                                          </p:stCondLst>
                                        </p:cTn>
                                        <p:tgtEl>
                                          <p:spTgt spid="2068"/>
                                        </p:tgtEl>
                                        <p:attrNameLst>
                                          <p:attrName>style.visibility</p:attrName>
                                        </p:attrNameLst>
                                      </p:cBhvr>
                                      <p:to>
                                        <p:strVal val="visible"/>
                                      </p:to>
                                    </p:set>
                                  </p:childTnLst>
                                </p:cTn>
                              </p:par>
                              <p:par>
                                <p:cTn id="33" presetID="1" presetClass="entr" presetSubtype="0" fill="hold" grpId="1" nodeType="withEffect">
                                  <p:stCondLst>
                                    <p:cond delay="0"/>
                                  </p:stCondLst>
                                  <p:childTnLst>
                                    <p:set>
                                      <p:cBhvr>
                                        <p:cTn id="34" dur="1" fill="hold">
                                          <p:stCondLst>
                                            <p:cond delay="0"/>
                                          </p:stCondLst>
                                        </p:cTn>
                                        <p:tgtEl>
                                          <p:spTgt spid="34"/>
                                        </p:tgtEl>
                                        <p:attrNameLst>
                                          <p:attrName>style.visibility</p:attrName>
                                        </p:attrNameLst>
                                      </p:cBhvr>
                                      <p:to>
                                        <p:strVal val="visible"/>
                                      </p:to>
                                    </p:set>
                                  </p:childTnLst>
                                  <p:subTnLst>
                                    <p:set>
                                      <p:cBhvr override="childStyle">
                                        <p:cTn dur="1" fill="hold" display="0" masterRel="nextClick" afterEffect="1"/>
                                        <p:tgtEl>
                                          <p:spTgt spid="34"/>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35" grpId="0" animBg="1"/>
      <p:bldP spid="34" grpId="0" animBg="1"/>
      <p:bldP spid="34" grpId="1"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p:cNvSpPr txBox="1"/>
          <p:nvPr/>
        </p:nvSpPr>
        <p:spPr>
          <a:xfrm>
            <a:off x="196726" y="3233304"/>
            <a:ext cx="563438" cy="215444"/>
          </a:xfrm>
          <a:prstGeom prst="rect">
            <a:avLst/>
          </a:prstGeom>
          <a:noFill/>
        </p:spPr>
        <p:txBody>
          <a:bodyPr wrap="square" rtlCol="0">
            <a:spAutoFit/>
          </a:bodyPr>
          <a:lstStyle/>
          <a:p>
            <a:r>
              <a:rPr lang="en-US" sz="800" dirty="0" smtClean="0">
                <a:hlinkClick r:id="rId2"/>
              </a:rPr>
              <a:t>Source</a:t>
            </a:r>
            <a:endParaRPr lang="en-US" sz="800" dirty="0"/>
          </a:p>
        </p:txBody>
      </p:sp>
      <p:sp>
        <p:nvSpPr>
          <p:cNvPr id="2" name="Title 1"/>
          <p:cNvSpPr>
            <a:spLocks noGrp="1"/>
          </p:cNvSpPr>
          <p:nvPr>
            <p:ph type="title"/>
          </p:nvPr>
        </p:nvSpPr>
        <p:spPr/>
        <p:txBody>
          <a:bodyPr/>
          <a:lstStyle/>
          <a:p>
            <a:r>
              <a:rPr lang="en-US" dirty="0" smtClean="0">
                <a:solidFill>
                  <a:srgbClr val="00B0F0"/>
                </a:solidFill>
              </a:rPr>
              <a:t>REDOX Titration</a:t>
            </a:r>
            <a:endParaRPr lang="en-US" dirty="0">
              <a:solidFill>
                <a:srgbClr val="00B0F0"/>
              </a:solidFill>
            </a:endParaRPr>
          </a:p>
        </p:txBody>
      </p:sp>
      <p:sp>
        <p:nvSpPr>
          <p:cNvPr id="13" name="TextBox 12"/>
          <p:cNvSpPr txBox="1"/>
          <p:nvPr/>
        </p:nvSpPr>
        <p:spPr>
          <a:xfrm>
            <a:off x="2914510" y="1127351"/>
            <a:ext cx="2946771" cy="646331"/>
          </a:xfrm>
          <a:prstGeom prst="rect">
            <a:avLst/>
          </a:prstGeom>
          <a:noFill/>
        </p:spPr>
        <p:txBody>
          <a:bodyPr wrap="square" rtlCol="0">
            <a:spAutoFit/>
          </a:bodyPr>
          <a:lstStyle/>
          <a:p>
            <a:r>
              <a:rPr lang="en-U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Applications/Methods of REDOX  Titrations:</a:t>
            </a:r>
          </a:p>
        </p:txBody>
      </p:sp>
      <p:graphicFrame>
        <p:nvGraphicFramePr>
          <p:cNvPr id="15" name="Table 14"/>
          <p:cNvGraphicFramePr>
            <a:graphicFrameLocks noGrp="1"/>
          </p:cNvGraphicFramePr>
          <p:nvPr/>
        </p:nvGraphicFramePr>
        <p:xfrm>
          <a:off x="2914510" y="1855612"/>
          <a:ext cx="2032000" cy="4220486"/>
        </p:xfrm>
        <a:graphic>
          <a:graphicData uri="http://schemas.openxmlformats.org/drawingml/2006/table">
            <a:tbl>
              <a:tblPr firstRow="1" bandRow="1">
                <a:tableStyleId>{5C22544A-7EE6-4342-B048-85BDC9FD1C3A}</a:tableStyleId>
              </a:tblPr>
              <a:tblGrid>
                <a:gridCol w="2032000"/>
              </a:tblGrid>
              <a:tr h="1758465">
                <a:tc>
                  <a:txBody>
                    <a:bodyPr/>
                    <a:lstStyle/>
                    <a:p>
                      <a:r>
                        <a:rPr lang="en-US" dirty="0" smtClean="0"/>
                        <a:t>Vitamin C Content</a:t>
                      </a:r>
                    </a:p>
                    <a:p>
                      <a:endParaRPr lang="en-US" dirty="0" smtClean="0"/>
                    </a:p>
                    <a:p>
                      <a:endParaRPr lang="en-US" dirty="0" smtClean="0"/>
                    </a:p>
                    <a:p>
                      <a:endParaRPr lang="en-US" dirty="0" smtClean="0"/>
                    </a:p>
                    <a:p>
                      <a:endParaRPr lang="en-US" dirty="0"/>
                    </a:p>
                  </a:txBody>
                  <a:tcPr/>
                </a:tc>
              </a:tr>
              <a:tr h="1645920">
                <a:tc>
                  <a:txBody>
                    <a:bodyPr/>
                    <a:lstStyle/>
                    <a:p>
                      <a:r>
                        <a:rPr lang="en-US" dirty="0" smtClean="0"/>
                        <a:t>Concentration </a:t>
                      </a:r>
                      <a:r>
                        <a:rPr lang="en-US" baseline="0" dirty="0" smtClean="0"/>
                        <a:t> of a </a:t>
                      </a:r>
                      <a:r>
                        <a:rPr lang="en-US" baseline="0" dirty="0" err="1" smtClean="0"/>
                        <a:t>redox</a:t>
                      </a:r>
                      <a:r>
                        <a:rPr lang="en-US" baseline="0" dirty="0" smtClean="0"/>
                        <a:t> species</a:t>
                      </a:r>
                    </a:p>
                    <a:p>
                      <a:endParaRPr lang="en-US" baseline="0" dirty="0" smtClean="0"/>
                    </a:p>
                    <a:p>
                      <a:endParaRPr lang="en-US" baseline="0" dirty="0" smtClean="0"/>
                    </a:p>
                    <a:p>
                      <a:endParaRPr lang="en-US" baseline="0" dirty="0" smtClean="0"/>
                    </a:p>
                    <a:p>
                      <a:endParaRPr lang="en-US" dirty="0"/>
                    </a:p>
                  </a:txBody>
                  <a:tcPr/>
                </a:tc>
              </a:tr>
              <a:tr h="724662">
                <a:tc>
                  <a:txBody>
                    <a:bodyPr/>
                    <a:lstStyle/>
                    <a:p>
                      <a:r>
                        <a:rPr lang="en-US" dirty="0" smtClean="0"/>
                        <a:t>Back Titrations</a:t>
                      </a:r>
                    </a:p>
                    <a:p>
                      <a:endParaRPr lang="en-US" dirty="0"/>
                    </a:p>
                  </a:txBody>
                  <a:tcPr/>
                </a:tc>
              </a:tr>
            </a:tbl>
          </a:graphicData>
        </a:graphic>
      </p:graphicFrame>
      <p:pic>
        <p:nvPicPr>
          <p:cNvPr id="16" name="Picture 8" descr="http://chemcollective.org/chem/ubc/exp09/images/cliparts.png"/>
          <p:cNvPicPr>
            <a:picLocks noChangeAspect="1" noChangeArrowheads="1"/>
          </p:cNvPicPr>
          <p:nvPr/>
        </p:nvPicPr>
        <p:blipFill>
          <a:blip r:embed="rId3"/>
          <a:srcRect/>
          <a:stretch>
            <a:fillRect/>
          </a:stretch>
        </p:blipFill>
        <p:spPr bwMode="auto">
          <a:xfrm>
            <a:off x="4946510" y="1773682"/>
            <a:ext cx="1701343" cy="1769398"/>
          </a:xfrm>
          <a:prstGeom prst="rect">
            <a:avLst/>
          </a:prstGeom>
          <a:noFill/>
        </p:spPr>
      </p:pic>
      <p:sp>
        <p:nvSpPr>
          <p:cNvPr id="17" name="TextBox 16"/>
          <p:cNvSpPr txBox="1"/>
          <p:nvPr/>
        </p:nvSpPr>
        <p:spPr>
          <a:xfrm>
            <a:off x="6090809" y="3450747"/>
            <a:ext cx="667427" cy="276999"/>
          </a:xfrm>
          <a:prstGeom prst="rect">
            <a:avLst/>
          </a:prstGeom>
          <a:noFill/>
        </p:spPr>
        <p:txBody>
          <a:bodyPr wrap="none" rtlCol="0">
            <a:spAutoFit/>
          </a:bodyPr>
          <a:lstStyle/>
          <a:p>
            <a:r>
              <a:rPr lang="en-US" sz="1200" dirty="0" smtClean="0">
                <a:hlinkClick r:id="rId4"/>
              </a:rPr>
              <a:t>Source</a:t>
            </a:r>
            <a:endParaRPr lang="en-US" dirty="0"/>
          </a:p>
        </p:txBody>
      </p:sp>
      <p:sp>
        <p:nvSpPr>
          <p:cNvPr id="18" name="Content Placeholder 8"/>
          <p:cNvSpPr>
            <a:spLocks noGrp="1"/>
          </p:cNvSpPr>
          <p:nvPr>
            <p:ph sz="half" idx="2"/>
          </p:nvPr>
        </p:nvSpPr>
        <p:spPr>
          <a:xfrm>
            <a:off x="357017" y="1185834"/>
            <a:ext cx="1628403" cy="946100"/>
          </a:xfrm>
        </p:spPr>
        <p:txBody>
          <a:bodyPr>
            <a:noAutofit/>
          </a:bodyPr>
          <a:lstStyle/>
          <a:p>
            <a:r>
              <a:rPr lang="en-US" sz="1300" dirty="0" smtClean="0"/>
              <a:t>Or an indicator that shows the presence of a particular species:</a:t>
            </a:r>
          </a:p>
        </p:txBody>
      </p:sp>
      <p:pic>
        <p:nvPicPr>
          <p:cNvPr id="5130" name="Picture 10" descr="http://img.wonderhowto.com/img/82/67/63483049155134/0/classic-chemistry-colorize-colorless-liquids-with-black-magic-aka-iodine-clock-reaction.w654.jpg"/>
          <p:cNvPicPr>
            <a:picLocks noChangeAspect="1" noChangeArrowheads="1"/>
          </p:cNvPicPr>
          <p:nvPr/>
        </p:nvPicPr>
        <p:blipFill>
          <a:blip r:embed="rId5"/>
          <a:srcRect/>
          <a:stretch>
            <a:fillRect/>
          </a:stretch>
        </p:blipFill>
        <p:spPr bwMode="auto">
          <a:xfrm>
            <a:off x="196725" y="2270592"/>
            <a:ext cx="2064306" cy="962712"/>
          </a:xfrm>
          <a:prstGeom prst="rect">
            <a:avLst/>
          </a:prstGeom>
          <a:noFill/>
        </p:spPr>
      </p:pic>
      <p:sp>
        <p:nvSpPr>
          <p:cNvPr id="20" name="Content Placeholder 8"/>
          <p:cNvSpPr>
            <a:spLocks noGrp="1"/>
          </p:cNvSpPr>
          <p:nvPr>
            <p:ph sz="half" idx="2"/>
          </p:nvPr>
        </p:nvSpPr>
        <p:spPr>
          <a:xfrm>
            <a:off x="357017" y="3450070"/>
            <a:ext cx="1628403" cy="586693"/>
          </a:xfrm>
        </p:spPr>
        <p:txBody>
          <a:bodyPr>
            <a:noAutofit/>
          </a:bodyPr>
          <a:lstStyle/>
          <a:p>
            <a:r>
              <a:rPr lang="en-US" sz="1300" dirty="0" smtClean="0"/>
              <a:t>Starch indicates presence of iodine</a:t>
            </a:r>
          </a:p>
        </p:txBody>
      </p:sp>
      <p:sp>
        <p:nvSpPr>
          <p:cNvPr id="11" name="Content Placeholder 8"/>
          <p:cNvSpPr>
            <a:spLocks noGrp="1"/>
          </p:cNvSpPr>
          <p:nvPr>
            <p:ph sz="half" idx="2"/>
          </p:nvPr>
        </p:nvSpPr>
        <p:spPr>
          <a:xfrm>
            <a:off x="357018" y="1127351"/>
            <a:ext cx="1628403" cy="589965"/>
          </a:xfrm>
          <a:solidFill>
            <a:srgbClr val="86FFF1"/>
          </a:solidFill>
        </p:spPr>
        <p:txBody>
          <a:bodyPr>
            <a:normAutofit/>
          </a:bodyPr>
          <a:lstStyle/>
          <a:p>
            <a:r>
              <a:rPr lang="en-US" sz="1300" dirty="0" smtClean="0"/>
              <a:t>Or REDOX indicator:</a:t>
            </a:r>
          </a:p>
        </p:txBody>
      </p:sp>
      <p:pic>
        <p:nvPicPr>
          <p:cNvPr id="5126" name="Picture 6" descr="http://chemwiki.ucdavis.edu/@api/deki/files/12553/=Figure9.39.jpg?revision=1"/>
          <p:cNvPicPr>
            <a:picLocks noChangeAspect="1" noChangeArrowheads="1"/>
          </p:cNvPicPr>
          <p:nvPr/>
        </p:nvPicPr>
        <p:blipFill>
          <a:blip r:embed="rId6"/>
          <a:srcRect/>
          <a:stretch>
            <a:fillRect/>
          </a:stretch>
        </p:blipFill>
        <p:spPr bwMode="auto">
          <a:xfrm>
            <a:off x="196726" y="1717315"/>
            <a:ext cx="2111725" cy="2517970"/>
          </a:xfrm>
          <a:prstGeom prst="rect">
            <a:avLst/>
          </a:prstGeom>
          <a:noFill/>
          <a:ln>
            <a:solidFill>
              <a:schemeClr val="accent1"/>
            </a:solidFill>
          </a:ln>
        </p:spPr>
      </p:pic>
      <p:sp>
        <p:nvSpPr>
          <p:cNvPr id="9" name="Content Placeholder 8"/>
          <p:cNvSpPr>
            <a:spLocks noGrp="1"/>
          </p:cNvSpPr>
          <p:nvPr>
            <p:ph sz="half" idx="2"/>
          </p:nvPr>
        </p:nvSpPr>
        <p:spPr>
          <a:xfrm>
            <a:off x="357018" y="1047536"/>
            <a:ext cx="1682030" cy="669102"/>
          </a:xfrm>
          <a:solidFill>
            <a:srgbClr val="86FFF1"/>
          </a:solidFill>
        </p:spPr>
        <p:txBody>
          <a:bodyPr>
            <a:normAutofit fontScale="70000" lnSpcReduction="20000"/>
          </a:bodyPr>
          <a:lstStyle/>
          <a:p>
            <a:r>
              <a:rPr lang="en-US" dirty="0" smtClean="0"/>
              <a:t>Endpoint can be determined by potentiometer:</a:t>
            </a:r>
          </a:p>
        </p:txBody>
      </p:sp>
      <p:pic>
        <p:nvPicPr>
          <p:cNvPr id="5124" name="Picture 4" descr="http://www.dlt.ncssm.edu/tiger/diagrams/electrochem/RedoxTitrationSetup.jpg"/>
          <p:cNvPicPr>
            <a:picLocks noChangeAspect="1" noChangeArrowheads="1"/>
          </p:cNvPicPr>
          <p:nvPr/>
        </p:nvPicPr>
        <p:blipFill>
          <a:blip r:embed="rId7"/>
          <a:srcRect/>
          <a:stretch>
            <a:fillRect/>
          </a:stretch>
        </p:blipFill>
        <p:spPr bwMode="auto">
          <a:xfrm>
            <a:off x="196726" y="1717314"/>
            <a:ext cx="2249019" cy="2998691"/>
          </a:xfrm>
          <a:prstGeom prst="rect">
            <a:avLst/>
          </a:prstGeom>
          <a:noFill/>
        </p:spPr>
      </p:pic>
      <p:pic>
        <p:nvPicPr>
          <p:cNvPr id="5122" name="Picture 2" descr="Difference Between Acid-Base Titration and Redox Titration - infographic"/>
          <p:cNvPicPr>
            <a:picLocks noChangeAspect="1" noChangeArrowheads="1"/>
          </p:cNvPicPr>
          <p:nvPr/>
        </p:nvPicPr>
        <p:blipFill>
          <a:blip r:embed="rId8"/>
          <a:srcRect/>
          <a:stretch>
            <a:fillRect/>
          </a:stretch>
        </p:blipFill>
        <p:spPr bwMode="auto">
          <a:xfrm>
            <a:off x="0" y="1047536"/>
            <a:ext cx="2768785" cy="4939436"/>
          </a:xfrm>
          <a:prstGeom prst="rect">
            <a:avLst/>
          </a:prstGeom>
          <a:noFill/>
        </p:spPr>
      </p:pic>
      <p:pic>
        <p:nvPicPr>
          <p:cNvPr id="5132" name="Picture 12" descr="http://staff.buffalostate.edu/nazareay/che112/Mno4.gif"/>
          <p:cNvPicPr>
            <a:picLocks noChangeAspect="1" noChangeArrowheads="1"/>
          </p:cNvPicPr>
          <p:nvPr/>
        </p:nvPicPr>
        <p:blipFill>
          <a:blip r:embed="rId9"/>
          <a:srcRect/>
          <a:stretch>
            <a:fillRect/>
          </a:stretch>
        </p:blipFill>
        <p:spPr bwMode="auto">
          <a:xfrm>
            <a:off x="5047063" y="3699538"/>
            <a:ext cx="1511300" cy="1554480"/>
          </a:xfrm>
          <a:prstGeom prst="rect">
            <a:avLst/>
          </a:prstGeom>
          <a:noFill/>
          <a:ln w="19050">
            <a:solidFill>
              <a:schemeClr val="bg2">
                <a:lumMod val="75000"/>
              </a:schemeClr>
            </a:solidFill>
          </a:ln>
        </p:spPr>
      </p:pic>
      <p:sp>
        <p:nvSpPr>
          <p:cNvPr id="23" name="TextBox 22"/>
          <p:cNvSpPr txBox="1"/>
          <p:nvPr/>
        </p:nvSpPr>
        <p:spPr>
          <a:xfrm>
            <a:off x="4947910" y="5343182"/>
            <a:ext cx="4096934" cy="738664"/>
          </a:xfrm>
          <a:prstGeom prst="rect">
            <a:avLst/>
          </a:prstGeom>
          <a:solidFill>
            <a:schemeClr val="bg2">
              <a:lumMod val="40000"/>
              <a:lumOff val="60000"/>
            </a:schemeClr>
          </a:solidFill>
        </p:spPr>
        <p:txBody>
          <a:bodyPr wrap="square" rtlCol="0">
            <a:spAutoFit/>
          </a:bodyPr>
          <a:lstStyle/>
          <a:p>
            <a:r>
              <a:rPr lang="en-US" sz="1400" dirty="0" smtClean="0"/>
              <a:t>Done when the endpoint can be hard to ID – add an excess, and then back titrate to determine how much is in excess</a:t>
            </a:r>
            <a:endParaRPr lang="en-US" sz="1400" dirty="0"/>
          </a:p>
        </p:txBody>
      </p:sp>
      <p:sp>
        <p:nvSpPr>
          <p:cNvPr id="24" name="TextBox 23"/>
          <p:cNvSpPr txBox="1"/>
          <p:nvPr/>
        </p:nvSpPr>
        <p:spPr>
          <a:xfrm>
            <a:off x="7935598" y="-32652"/>
            <a:ext cx="1141559" cy="369332"/>
          </a:xfrm>
          <a:prstGeom prst="rect">
            <a:avLst/>
          </a:prstGeom>
          <a:noFill/>
        </p:spPr>
        <p:txBody>
          <a:bodyPr wrap="square" rtlCol="0">
            <a:spAutoFit/>
          </a:bodyPr>
          <a:lstStyle/>
          <a:p>
            <a:r>
              <a:rPr lang="en-US" dirty="0" smtClean="0">
                <a:hlinkClick r:id="rId10"/>
              </a:rPr>
              <a:t>Source 1</a:t>
            </a:r>
            <a:endParaRPr lang="en-US" dirty="0"/>
          </a:p>
        </p:txBody>
      </p:sp>
      <p:sp>
        <p:nvSpPr>
          <p:cNvPr id="25" name="TextBox 24"/>
          <p:cNvSpPr txBox="1"/>
          <p:nvPr/>
        </p:nvSpPr>
        <p:spPr>
          <a:xfrm>
            <a:off x="8144771" y="1912165"/>
            <a:ext cx="894959" cy="369332"/>
          </a:xfrm>
          <a:prstGeom prst="rect">
            <a:avLst/>
          </a:prstGeom>
          <a:noFill/>
        </p:spPr>
        <p:txBody>
          <a:bodyPr wrap="square" rtlCol="0">
            <a:spAutoFit/>
          </a:bodyPr>
          <a:lstStyle/>
          <a:p>
            <a:r>
              <a:rPr lang="en-US" dirty="0" smtClean="0">
                <a:hlinkClick r:id="rId11"/>
              </a:rPr>
              <a:t>Video</a:t>
            </a:r>
            <a:endParaRPr lang="en-US" dirty="0"/>
          </a:p>
        </p:txBody>
      </p:sp>
      <p:sp>
        <p:nvSpPr>
          <p:cNvPr id="26" name="TextBox 25"/>
          <p:cNvSpPr txBox="1"/>
          <p:nvPr/>
        </p:nvSpPr>
        <p:spPr>
          <a:xfrm>
            <a:off x="7651057" y="2226905"/>
            <a:ext cx="1388674" cy="369332"/>
          </a:xfrm>
          <a:prstGeom prst="rect">
            <a:avLst/>
          </a:prstGeom>
          <a:noFill/>
        </p:spPr>
        <p:txBody>
          <a:bodyPr wrap="square" rtlCol="0">
            <a:spAutoFit/>
          </a:bodyPr>
          <a:lstStyle/>
          <a:p>
            <a:r>
              <a:rPr lang="en-US" dirty="0" smtClean="0">
                <a:hlinkClick r:id="rId12"/>
              </a:rPr>
              <a:t>Virtual Lab</a:t>
            </a:r>
            <a:endParaRPr lang="en-US" dirty="0"/>
          </a:p>
        </p:txBody>
      </p:sp>
      <p:pic>
        <p:nvPicPr>
          <p:cNvPr id="5134" name="Picture 14" descr="http://staff.buffalostate.edu/nazareay/che112/Cro4.gif"/>
          <p:cNvPicPr>
            <a:picLocks noChangeAspect="1" noChangeArrowheads="1"/>
          </p:cNvPicPr>
          <p:nvPr/>
        </p:nvPicPr>
        <p:blipFill>
          <a:blip r:embed="rId13"/>
          <a:srcRect/>
          <a:stretch>
            <a:fillRect/>
          </a:stretch>
        </p:blipFill>
        <p:spPr bwMode="auto">
          <a:xfrm>
            <a:off x="6748220" y="3694695"/>
            <a:ext cx="1625600" cy="1548497"/>
          </a:xfrm>
          <a:prstGeom prst="rect">
            <a:avLst/>
          </a:prstGeom>
          <a:noFill/>
          <a:ln>
            <a:solidFill>
              <a:schemeClr val="bg2">
                <a:lumMod val="75000"/>
              </a:schemeClr>
            </a:solidFill>
          </a:ln>
        </p:spPr>
      </p:pic>
      <p:sp>
        <p:nvSpPr>
          <p:cNvPr id="28" name="TextBox 27"/>
          <p:cNvSpPr txBox="1"/>
          <p:nvPr/>
        </p:nvSpPr>
        <p:spPr>
          <a:xfrm>
            <a:off x="8372303" y="4977019"/>
            <a:ext cx="667427" cy="276999"/>
          </a:xfrm>
          <a:prstGeom prst="rect">
            <a:avLst/>
          </a:prstGeom>
          <a:noFill/>
        </p:spPr>
        <p:txBody>
          <a:bodyPr wrap="none" rtlCol="0">
            <a:spAutoFit/>
          </a:bodyPr>
          <a:lstStyle/>
          <a:p>
            <a:r>
              <a:rPr lang="en-US" sz="1200" dirty="0" smtClean="0">
                <a:hlinkClick r:id="rId14"/>
              </a:rPr>
              <a:t>Source</a:t>
            </a:r>
            <a:endParaRPr lang="en-US" dirty="0"/>
          </a:p>
        </p:txBody>
      </p:sp>
      <p:pic>
        <p:nvPicPr>
          <p:cNvPr id="5136" name="Picture 16" descr="http://chubbyrevision.weebly.com/uploads/1/0/5/8/10584247/961754646_orig.jpg"/>
          <p:cNvPicPr>
            <a:picLocks noChangeAspect="1" noChangeArrowheads="1"/>
          </p:cNvPicPr>
          <p:nvPr/>
        </p:nvPicPr>
        <p:blipFill>
          <a:blip r:embed="rId15"/>
          <a:srcRect/>
          <a:stretch>
            <a:fillRect/>
          </a:stretch>
        </p:blipFill>
        <p:spPr bwMode="auto">
          <a:xfrm>
            <a:off x="5861281" y="160900"/>
            <a:ext cx="2074318" cy="1555738"/>
          </a:xfrm>
          <a:prstGeom prst="rect">
            <a:avLst/>
          </a:prstGeom>
          <a:noFill/>
        </p:spPr>
      </p:pic>
      <p:sp>
        <p:nvSpPr>
          <p:cNvPr id="6" name="TextBox 5"/>
          <p:cNvSpPr txBox="1"/>
          <p:nvPr/>
        </p:nvSpPr>
        <p:spPr>
          <a:xfrm>
            <a:off x="3302758" y="6066787"/>
            <a:ext cx="5841239" cy="807913"/>
          </a:xfrm>
          <a:prstGeom prst="rect">
            <a:avLst/>
          </a:prstGeom>
          <a:solidFill>
            <a:schemeClr val="accent3"/>
          </a:solidFill>
        </p:spPr>
        <p:txBody>
          <a:bodyPr wrap="square" rtlCol="0">
            <a:spAutoFit/>
          </a:bodyPr>
          <a:lstStyle>
            <a:defPPr>
              <a:defRPr lang="en-US"/>
            </a:defPPr>
            <a:lvl1pPr>
              <a:defRPr sz="1050"/>
            </a:lvl1pPr>
          </a:lstStyle>
          <a:p>
            <a:r>
              <a:rPr lang="en-US" sz="900" u="sng" dirty="0" smtClean="0"/>
              <a:t>Learning Objectives</a:t>
            </a:r>
          </a:p>
          <a:p>
            <a:r>
              <a:rPr lang="en-US" sz="900" dirty="0" smtClean="0"/>
              <a:t>LO 1.20: The student can design, and/or interpret data from, an experiment that uses titration to determine the concentration of an </a:t>
            </a:r>
            <a:r>
              <a:rPr lang="en-US" sz="900" dirty="0" err="1" smtClean="0"/>
              <a:t>analyte</a:t>
            </a:r>
            <a:r>
              <a:rPr lang="en-US" sz="900" dirty="0" smtClean="0"/>
              <a:t> in a solution. </a:t>
            </a:r>
          </a:p>
          <a:p>
            <a:r>
              <a:rPr lang="en-US" sz="900" dirty="0" smtClean="0"/>
              <a:t>LO 3.9: The student is able to design and/or interpret the results of an experiment involving a </a:t>
            </a:r>
            <a:r>
              <a:rPr lang="en-US" sz="900" dirty="0" err="1" smtClean="0"/>
              <a:t>redox</a:t>
            </a:r>
            <a:r>
              <a:rPr lang="en-US" sz="900" dirty="0" smtClean="0"/>
              <a:t> titration. </a:t>
            </a:r>
            <a:endParaRPr lang="en-US" dirty="0"/>
          </a:p>
        </p:txBody>
      </p:sp>
      <p:sp>
        <p:nvSpPr>
          <p:cNvPr id="7" name="TextBox 6"/>
          <p:cNvSpPr txBox="1"/>
          <p:nvPr/>
        </p:nvSpPr>
        <p:spPr>
          <a:xfrm>
            <a:off x="0" y="6078455"/>
            <a:ext cx="3302758" cy="784830"/>
          </a:xfrm>
          <a:prstGeom prst="rect">
            <a:avLst/>
          </a:prstGeom>
          <a:solidFill>
            <a:schemeClr val="accent6"/>
          </a:solidFill>
        </p:spPr>
        <p:txBody>
          <a:bodyPr wrap="square" rtlCol="0">
            <a:spAutoFit/>
          </a:bodyPr>
          <a:lstStyle/>
          <a:p>
            <a:pPr marL="0" lvl="1"/>
            <a:r>
              <a:rPr lang="en-US" sz="900" u="sng" dirty="0" smtClean="0"/>
              <a:t>Science Practices</a:t>
            </a:r>
          </a:p>
          <a:p>
            <a:pPr marL="0" lvl="1"/>
            <a:r>
              <a:rPr lang="en-US" sz="900" dirty="0" smtClean="0"/>
              <a:t>4.2 The student can </a:t>
            </a:r>
            <a:r>
              <a:rPr lang="en-US" sz="900" i="1" dirty="0" smtClean="0"/>
              <a:t>design a plan </a:t>
            </a:r>
            <a:r>
              <a:rPr lang="en-US" sz="900" dirty="0" smtClean="0"/>
              <a:t>for collecting data to answer a particular scientific question.</a:t>
            </a:r>
          </a:p>
          <a:p>
            <a:pPr marL="0" lvl="1"/>
            <a:r>
              <a:rPr lang="en-US" sz="900" dirty="0" smtClean="0"/>
              <a:t>5.1 The student can </a:t>
            </a:r>
            <a:r>
              <a:rPr lang="en-US" sz="900" i="1" dirty="0" smtClean="0"/>
              <a:t>analyze data </a:t>
            </a:r>
            <a:r>
              <a:rPr lang="en-US" sz="900" dirty="0" smtClean="0"/>
              <a:t>to identify patterns or relationships.</a:t>
            </a:r>
            <a:endParaRPr lang="en-US" sz="900" u="sng" dirty="0" smtClean="0"/>
          </a:p>
        </p:txBody>
      </p:sp>
    </p:spTree>
    <p:extLst>
      <p:ext uri="{BB962C8B-B14F-4D97-AF65-F5344CB8AC3E}">
        <p14:creationId xmlns:p14="http://schemas.microsoft.com/office/powerpoint/2010/main" val="231698796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xit" presetSubtype="0" fill="hold" nodeType="clickEffect">
                                  <p:stCondLst>
                                    <p:cond delay="0"/>
                                  </p:stCondLst>
                                  <p:childTnLst>
                                    <p:animEffect transition="out" filter="fade">
                                      <p:cBhvr>
                                        <p:cTn id="6" dur="1000" accel="50000">
                                          <p:stCondLst>
                                            <p:cond delay="0"/>
                                          </p:stCondLst>
                                        </p:cTn>
                                        <p:tgtEl>
                                          <p:spTgt spid="5122"/>
                                        </p:tgtEl>
                                      </p:cBhvr>
                                    </p:animEffect>
                                    <p:anim calcmode="lin" valueType="num">
                                      <p:cBhvr>
                                        <p:cTn id="7" dur="500" accel="50000">
                                          <p:stCondLst>
                                            <p:cond delay="0"/>
                                          </p:stCondLst>
                                        </p:cTn>
                                        <p:tgtEl>
                                          <p:spTgt spid="5122"/>
                                        </p:tgtEl>
                                        <p:attrNameLst>
                                          <p:attrName>ppt_y</p:attrName>
                                        </p:attrNameLst>
                                      </p:cBhvr>
                                      <p:tavLst>
                                        <p:tav tm="0">
                                          <p:val>
                                            <p:strVal val="ppt_y"/>
                                          </p:val>
                                        </p:tav>
                                        <p:tav tm="100000">
                                          <p:val>
                                            <p:strVal val="ppt_y+.1"/>
                                          </p:val>
                                        </p:tav>
                                      </p:tavLst>
                                    </p:anim>
                                    <p:anim calcmode="lin" valueType="num">
                                      <p:cBhvr>
                                        <p:cTn id="8" dur="500" decel="50000">
                                          <p:stCondLst>
                                            <p:cond delay="500"/>
                                          </p:stCondLst>
                                        </p:cTn>
                                        <p:tgtEl>
                                          <p:spTgt spid="5122"/>
                                        </p:tgtEl>
                                        <p:attrNameLst>
                                          <p:attrName>ppt_y</p:attrName>
                                        </p:attrNameLst>
                                      </p:cBhvr>
                                      <p:tavLst>
                                        <p:tav tm="0">
                                          <p:val>
                                            <p:strVal val="ppt_y"/>
                                          </p:val>
                                        </p:tav>
                                        <p:tav tm="100000">
                                          <p:val>
                                            <p:strVal val="ppt_y-.1"/>
                                          </p:val>
                                        </p:tav>
                                      </p:tavLst>
                                    </p:anim>
                                    <p:anim calcmode="lin" valueType="num">
                                      <p:cBhvr>
                                        <p:cTn id="9" dur="500" accel="50000">
                                          <p:stCondLst>
                                            <p:cond delay="500"/>
                                          </p:stCondLst>
                                        </p:cTn>
                                        <p:tgtEl>
                                          <p:spTgt spid="5122"/>
                                        </p:tgtEl>
                                        <p:attrNameLst>
                                          <p:attrName>ppt_x</p:attrName>
                                        </p:attrNameLst>
                                      </p:cBhvr>
                                      <p:tavLst>
                                        <p:tav tm="0">
                                          <p:val>
                                            <p:strVal val="ppt_x"/>
                                          </p:val>
                                        </p:tav>
                                        <p:tav tm="100000">
                                          <p:val>
                                            <p:strVal val="ppt_x+.4"/>
                                          </p:val>
                                        </p:tav>
                                      </p:tavLst>
                                    </p:anim>
                                    <p:anim calcmode="lin" valueType="num">
                                      <p:cBhvr>
                                        <p:cTn id="10" dur="1000"/>
                                        <p:tgtEl>
                                          <p:spTgt spid="5122"/>
                                        </p:tgtEl>
                                        <p:attrNameLst>
                                          <p:attrName>ppt_h</p:attrName>
                                        </p:attrNameLst>
                                      </p:cBhvr>
                                      <p:tavLst>
                                        <p:tav tm="0">
                                          <p:val>
                                            <p:strVal val="ppt_h"/>
                                          </p:val>
                                        </p:tav>
                                        <p:tav tm="100000">
                                          <p:val>
                                            <p:strVal val="ppt_h"/>
                                          </p:val>
                                        </p:tav>
                                      </p:tavLst>
                                    </p:anim>
                                    <p:anim calcmode="lin" valueType="num">
                                      <p:cBhvr>
                                        <p:cTn id="11" dur="500" accel="50000">
                                          <p:stCondLst>
                                            <p:cond delay="0"/>
                                          </p:stCondLst>
                                        </p:cTn>
                                        <p:tgtEl>
                                          <p:spTgt spid="5122"/>
                                        </p:tgtEl>
                                        <p:attrNameLst>
                                          <p:attrName>ppt_w</p:attrName>
                                        </p:attrNameLst>
                                      </p:cBhvr>
                                      <p:tavLst>
                                        <p:tav tm="0">
                                          <p:val>
                                            <p:strVal val="ppt_w"/>
                                          </p:val>
                                        </p:tav>
                                        <p:tav tm="100000">
                                          <p:val>
                                            <p:strVal val="ppt_w*.05"/>
                                          </p:val>
                                        </p:tav>
                                      </p:tavLst>
                                    </p:anim>
                                    <p:anim calcmode="lin" valueType="num">
                                      <p:cBhvr>
                                        <p:cTn id="12" dur="500" decel="50000">
                                          <p:stCondLst>
                                            <p:cond delay="500"/>
                                          </p:stCondLst>
                                        </p:cTn>
                                        <p:tgtEl>
                                          <p:spTgt spid="5122"/>
                                        </p:tgtEl>
                                        <p:attrNameLst>
                                          <p:attrName>ppt_w</p:attrName>
                                        </p:attrNameLst>
                                      </p:cBhvr>
                                      <p:tavLst>
                                        <p:tav tm="0">
                                          <p:val>
                                            <p:strVal val="ppt_w"/>
                                          </p:val>
                                        </p:tav>
                                        <p:tav tm="100000">
                                          <p:val>
                                            <p:strVal val="ppt_w/.05"/>
                                          </p:val>
                                        </p:tav>
                                      </p:tavLst>
                                    </p:anim>
                                    <p:anim calcmode="lin" valueType="num">
                                      <p:cBhvr>
                                        <p:cTn id="13" dur="500" accel="50000">
                                          <p:stCondLst>
                                            <p:cond delay="500"/>
                                          </p:stCondLst>
                                        </p:cTn>
                                        <p:tgtEl>
                                          <p:spTgt spid="5122"/>
                                        </p:tgtEl>
                                        <p:attrNameLst>
                                          <p:attrName>style.rotation</p:attrName>
                                        </p:attrNameLst>
                                      </p:cBhvr>
                                      <p:tavLst>
                                        <p:tav tm="0">
                                          <p:val>
                                            <p:fltVal val="0"/>
                                          </p:val>
                                        </p:tav>
                                        <p:tav tm="100000">
                                          <p:val>
                                            <p:fltVal val="-90"/>
                                          </p:val>
                                        </p:tav>
                                      </p:tavLst>
                                    </p:anim>
                                    <p:set>
                                      <p:cBhvr>
                                        <p:cTn id="14" dur="1" fill="hold">
                                          <p:stCondLst>
                                            <p:cond delay="999"/>
                                          </p:stCondLst>
                                        </p:cTn>
                                        <p:tgtEl>
                                          <p:spTgt spid="512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35" presetClass="exit" presetSubtype="0" fill="hold" nodeType="clickEffect">
                                  <p:stCondLst>
                                    <p:cond delay="0"/>
                                  </p:stCondLst>
                                  <p:childTnLst>
                                    <p:animEffect transition="out" filter="fade">
                                      <p:cBhvr>
                                        <p:cTn id="18" dur="2000"/>
                                        <p:tgtEl>
                                          <p:spTgt spid="5124"/>
                                        </p:tgtEl>
                                      </p:cBhvr>
                                    </p:animEffect>
                                    <p:anim calcmode="lin" valueType="num">
                                      <p:cBhvr>
                                        <p:cTn id="19" dur="2000"/>
                                        <p:tgtEl>
                                          <p:spTgt spid="5124"/>
                                        </p:tgtEl>
                                        <p:attrNameLst>
                                          <p:attrName>style.rotation</p:attrName>
                                        </p:attrNameLst>
                                      </p:cBhvr>
                                      <p:tavLst>
                                        <p:tav tm="0">
                                          <p:val>
                                            <p:fltVal val="0"/>
                                          </p:val>
                                        </p:tav>
                                        <p:tav tm="100000">
                                          <p:val>
                                            <p:fltVal val="720"/>
                                          </p:val>
                                        </p:tav>
                                      </p:tavLst>
                                    </p:anim>
                                    <p:anim calcmode="lin" valueType="num">
                                      <p:cBhvr>
                                        <p:cTn id="20" dur="2000"/>
                                        <p:tgtEl>
                                          <p:spTgt spid="5124"/>
                                        </p:tgtEl>
                                        <p:attrNameLst>
                                          <p:attrName>ppt_h</p:attrName>
                                        </p:attrNameLst>
                                      </p:cBhvr>
                                      <p:tavLst>
                                        <p:tav tm="0">
                                          <p:val>
                                            <p:strVal val="ppt_h"/>
                                          </p:val>
                                        </p:tav>
                                        <p:tav tm="100000">
                                          <p:val>
                                            <p:fltVal val="0"/>
                                          </p:val>
                                        </p:tav>
                                      </p:tavLst>
                                    </p:anim>
                                    <p:anim calcmode="lin" valueType="num">
                                      <p:cBhvr>
                                        <p:cTn id="21" dur="2000"/>
                                        <p:tgtEl>
                                          <p:spTgt spid="5124"/>
                                        </p:tgtEl>
                                        <p:attrNameLst>
                                          <p:attrName>ppt_w</p:attrName>
                                        </p:attrNameLst>
                                      </p:cBhvr>
                                      <p:tavLst>
                                        <p:tav tm="0">
                                          <p:val>
                                            <p:strVal val="ppt_w"/>
                                          </p:val>
                                        </p:tav>
                                        <p:tav tm="100000">
                                          <p:val>
                                            <p:fltVal val="0"/>
                                          </p:val>
                                        </p:tav>
                                      </p:tavLst>
                                    </p:anim>
                                    <p:set>
                                      <p:cBhvr>
                                        <p:cTn id="22" dur="1" fill="hold">
                                          <p:stCondLst>
                                            <p:cond delay="1999"/>
                                          </p:stCondLst>
                                        </p:cTn>
                                        <p:tgtEl>
                                          <p:spTgt spid="5124"/>
                                        </p:tgtEl>
                                        <p:attrNameLst>
                                          <p:attrName>style.visibility</p:attrName>
                                        </p:attrNameLst>
                                      </p:cBhvr>
                                      <p:to>
                                        <p:strVal val="hidden"/>
                                      </p:to>
                                    </p:set>
                                  </p:childTnLst>
                                </p:cTn>
                              </p:par>
                              <p:par>
                                <p:cTn id="23" presetID="35" presetClass="exit" presetSubtype="0" fill="hold" grpId="0" nodeType="withEffect">
                                  <p:stCondLst>
                                    <p:cond delay="0"/>
                                  </p:stCondLst>
                                  <p:childTnLst>
                                    <p:animEffect transition="out" filter="fade">
                                      <p:cBhvr>
                                        <p:cTn id="24" dur="2000"/>
                                        <p:tgtEl>
                                          <p:spTgt spid="9">
                                            <p:txEl>
                                              <p:pRg st="0" end="0"/>
                                            </p:txEl>
                                          </p:spTgt>
                                        </p:tgtEl>
                                      </p:cBhvr>
                                    </p:animEffect>
                                    <p:anim calcmode="lin" valueType="num">
                                      <p:cBhvr>
                                        <p:cTn id="25" dur="2000"/>
                                        <p:tgtEl>
                                          <p:spTgt spid="9">
                                            <p:txEl>
                                              <p:pRg st="0" end="0"/>
                                            </p:txEl>
                                          </p:spTgt>
                                        </p:tgtEl>
                                        <p:attrNameLst>
                                          <p:attrName>style.rotation</p:attrName>
                                        </p:attrNameLst>
                                      </p:cBhvr>
                                      <p:tavLst>
                                        <p:tav tm="0">
                                          <p:val>
                                            <p:fltVal val="0"/>
                                          </p:val>
                                        </p:tav>
                                        <p:tav tm="100000">
                                          <p:val>
                                            <p:fltVal val="720"/>
                                          </p:val>
                                        </p:tav>
                                      </p:tavLst>
                                    </p:anim>
                                    <p:anim calcmode="lin" valueType="num">
                                      <p:cBhvr>
                                        <p:cTn id="26" dur="2000"/>
                                        <p:tgtEl>
                                          <p:spTgt spid="9">
                                            <p:txEl>
                                              <p:pRg st="0" end="0"/>
                                            </p:txEl>
                                          </p:spTgt>
                                        </p:tgtEl>
                                        <p:attrNameLst>
                                          <p:attrName>ppt_h</p:attrName>
                                        </p:attrNameLst>
                                      </p:cBhvr>
                                      <p:tavLst>
                                        <p:tav tm="0">
                                          <p:val>
                                            <p:strVal val="ppt_h"/>
                                          </p:val>
                                        </p:tav>
                                        <p:tav tm="100000">
                                          <p:val>
                                            <p:fltVal val="0"/>
                                          </p:val>
                                        </p:tav>
                                      </p:tavLst>
                                    </p:anim>
                                    <p:anim calcmode="lin" valueType="num">
                                      <p:cBhvr>
                                        <p:cTn id="27" dur="2000"/>
                                        <p:tgtEl>
                                          <p:spTgt spid="9">
                                            <p:txEl>
                                              <p:pRg st="0" end="0"/>
                                            </p:txEl>
                                          </p:spTgt>
                                        </p:tgtEl>
                                        <p:attrNameLst>
                                          <p:attrName>ppt_w</p:attrName>
                                        </p:attrNameLst>
                                      </p:cBhvr>
                                      <p:tavLst>
                                        <p:tav tm="0">
                                          <p:val>
                                            <p:strVal val="ppt_w"/>
                                          </p:val>
                                        </p:tav>
                                        <p:tav tm="100000">
                                          <p:val>
                                            <p:fltVal val="0"/>
                                          </p:val>
                                        </p:tav>
                                      </p:tavLst>
                                    </p:anim>
                                    <p:set>
                                      <p:cBhvr>
                                        <p:cTn id="28" dur="1" fill="hold">
                                          <p:stCondLst>
                                            <p:cond delay="1999"/>
                                          </p:stCondLst>
                                        </p:cTn>
                                        <p:tgtEl>
                                          <p:spTgt spid="9">
                                            <p:txEl>
                                              <p:pRg st="0" end="0"/>
                                            </p:txEl>
                                          </p:spTgt>
                                        </p:tgtEl>
                                        <p:attrNameLst>
                                          <p:attrName>style.visibility</p:attrName>
                                        </p:attrNameLst>
                                      </p:cBhvr>
                                      <p:to>
                                        <p:strVal val="hidden"/>
                                      </p:to>
                                    </p:set>
                                  </p:childTnLst>
                                </p:cTn>
                              </p:par>
                              <p:par>
                                <p:cTn id="29" presetID="35" presetClass="exit" presetSubtype="0" fill="hold" grpId="0" nodeType="withEffect">
                                  <p:stCondLst>
                                    <p:cond delay="0"/>
                                  </p:stCondLst>
                                  <p:childTnLst>
                                    <p:animEffect transition="out" filter="fade">
                                      <p:cBhvr>
                                        <p:cTn id="30" dur="2000"/>
                                        <p:tgtEl>
                                          <p:spTgt spid="9">
                                            <p:bg/>
                                          </p:spTgt>
                                        </p:tgtEl>
                                      </p:cBhvr>
                                    </p:animEffect>
                                    <p:anim calcmode="lin" valueType="num">
                                      <p:cBhvr>
                                        <p:cTn id="31" dur="2000"/>
                                        <p:tgtEl>
                                          <p:spTgt spid="9">
                                            <p:bg/>
                                          </p:spTgt>
                                        </p:tgtEl>
                                        <p:attrNameLst>
                                          <p:attrName>style.rotation</p:attrName>
                                        </p:attrNameLst>
                                      </p:cBhvr>
                                      <p:tavLst>
                                        <p:tav tm="0">
                                          <p:val>
                                            <p:fltVal val="0"/>
                                          </p:val>
                                        </p:tav>
                                        <p:tav tm="100000">
                                          <p:val>
                                            <p:fltVal val="720"/>
                                          </p:val>
                                        </p:tav>
                                      </p:tavLst>
                                    </p:anim>
                                    <p:anim calcmode="lin" valueType="num">
                                      <p:cBhvr>
                                        <p:cTn id="32" dur="2000"/>
                                        <p:tgtEl>
                                          <p:spTgt spid="9">
                                            <p:bg/>
                                          </p:spTgt>
                                        </p:tgtEl>
                                        <p:attrNameLst>
                                          <p:attrName>ppt_h</p:attrName>
                                        </p:attrNameLst>
                                      </p:cBhvr>
                                      <p:tavLst>
                                        <p:tav tm="0">
                                          <p:val>
                                            <p:strVal val="ppt_h"/>
                                          </p:val>
                                        </p:tav>
                                        <p:tav tm="100000">
                                          <p:val>
                                            <p:fltVal val="0"/>
                                          </p:val>
                                        </p:tav>
                                      </p:tavLst>
                                    </p:anim>
                                    <p:anim calcmode="lin" valueType="num">
                                      <p:cBhvr>
                                        <p:cTn id="33" dur="2000"/>
                                        <p:tgtEl>
                                          <p:spTgt spid="9">
                                            <p:bg/>
                                          </p:spTgt>
                                        </p:tgtEl>
                                        <p:attrNameLst>
                                          <p:attrName>ppt_w</p:attrName>
                                        </p:attrNameLst>
                                      </p:cBhvr>
                                      <p:tavLst>
                                        <p:tav tm="0">
                                          <p:val>
                                            <p:strVal val="ppt_w"/>
                                          </p:val>
                                        </p:tav>
                                        <p:tav tm="100000">
                                          <p:val>
                                            <p:fltVal val="0"/>
                                          </p:val>
                                        </p:tav>
                                      </p:tavLst>
                                    </p:anim>
                                    <p:set>
                                      <p:cBhvr>
                                        <p:cTn id="34" dur="1" fill="hold">
                                          <p:stCondLst>
                                            <p:cond delay="1999"/>
                                          </p:stCondLst>
                                        </p:cTn>
                                        <p:tgtEl>
                                          <p:spTgt spid="9">
                                            <p:bg/>
                                          </p:spTgt>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35" presetClass="exit" presetSubtype="0" fill="hold" nodeType="clickEffect">
                                  <p:stCondLst>
                                    <p:cond delay="0"/>
                                  </p:stCondLst>
                                  <p:childTnLst>
                                    <p:animEffect transition="out" filter="fade">
                                      <p:cBhvr>
                                        <p:cTn id="38" dur="2000"/>
                                        <p:tgtEl>
                                          <p:spTgt spid="5126"/>
                                        </p:tgtEl>
                                      </p:cBhvr>
                                    </p:animEffect>
                                    <p:anim calcmode="lin" valueType="num">
                                      <p:cBhvr>
                                        <p:cTn id="39" dur="2000"/>
                                        <p:tgtEl>
                                          <p:spTgt spid="5126"/>
                                        </p:tgtEl>
                                        <p:attrNameLst>
                                          <p:attrName>style.rotation</p:attrName>
                                        </p:attrNameLst>
                                      </p:cBhvr>
                                      <p:tavLst>
                                        <p:tav tm="0">
                                          <p:val>
                                            <p:fltVal val="0"/>
                                          </p:val>
                                        </p:tav>
                                        <p:tav tm="100000">
                                          <p:val>
                                            <p:fltVal val="720"/>
                                          </p:val>
                                        </p:tav>
                                      </p:tavLst>
                                    </p:anim>
                                    <p:anim calcmode="lin" valueType="num">
                                      <p:cBhvr>
                                        <p:cTn id="40" dur="2000"/>
                                        <p:tgtEl>
                                          <p:spTgt spid="5126"/>
                                        </p:tgtEl>
                                        <p:attrNameLst>
                                          <p:attrName>ppt_h</p:attrName>
                                        </p:attrNameLst>
                                      </p:cBhvr>
                                      <p:tavLst>
                                        <p:tav tm="0">
                                          <p:val>
                                            <p:strVal val="ppt_h"/>
                                          </p:val>
                                        </p:tav>
                                        <p:tav tm="100000">
                                          <p:val>
                                            <p:fltVal val="0"/>
                                          </p:val>
                                        </p:tav>
                                      </p:tavLst>
                                    </p:anim>
                                    <p:anim calcmode="lin" valueType="num">
                                      <p:cBhvr>
                                        <p:cTn id="41" dur="2000"/>
                                        <p:tgtEl>
                                          <p:spTgt spid="5126"/>
                                        </p:tgtEl>
                                        <p:attrNameLst>
                                          <p:attrName>ppt_w</p:attrName>
                                        </p:attrNameLst>
                                      </p:cBhvr>
                                      <p:tavLst>
                                        <p:tav tm="0">
                                          <p:val>
                                            <p:strVal val="ppt_w"/>
                                          </p:val>
                                        </p:tav>
                                        <p:tav tm="100000">
                                          <p:val>
                                            <p:fltVal val="0"/>
                                          </p:val>
                                        </p:tav>
                                      </p:tavLst>
                                    </p:anim>
                                    <p:set>
                                      <p:cBhvr>
                                        <p:cTn id="42" dur="1" fill="hold">
                                          <p:stCondLst>
                                            <p:cond delay="1999"/>
                                          </p:stCondLst>
                                        </p:cTn>
                                        <p:tgtEl>
                                          <p:spTgt spid="5126"/>
                                        </p:tgtEl>
                                        <p:attrNameLst>
                                          <p:attrName>style.visibility</p:attrName>
                                        </p:attrNameLst>
                                      </p:cBhvr>
                                      <p:to>
                                        <p:strVal val="hidden"/>
                                      </p:to>
                                    </p:set>
                                  </p:childTnLst>
                                </p:cTn>
                              </p:par>
                              <p:par>
                                <p:cTn id="43" presetID="35" presetClass="exit" presetSubtype="0" fill="hold" grpId="0" nodeType="withEffect">
                                  <p:stCondLst>
                                    <p:cond delay="0"/>
                                  </p:stCondLst>
                                  <p:childTnLst>
                                    <p:animEffect transition="out" filter="fade">
                                      <p:cBhvr>
                                        <p:cTn id="44" dur="2000"/>
                                        <p:tgtEl>
                                          <p:spTgt spid="11">
                                            <p:txEl>
                                              <p:pRg st="0" end="0"/>
                                            </p:txEl>
                                          </p:spTgt>
                                        </p:tgtEl>
                                      </p:cBhvr>
                                    </p:animEffect>
                                    <p:anim calcmode="lin" valueType="num">
                                      <p:cBhvr>
                                        <p:cTn id="45" dur="2000"/>
                                        <p:tgtEl>
                                          <p:spTgt spid="11">
                                            <p:txEl>
                                              <p:pRg st="0" end="0"/>
                                            </p:txEl>
                                          </p:spTgt>
                                        </p:tgtEl>
                                        <p:attrNameLst>
                                          <p:attrName>style.rotation</p:attrName>
                                        </p:attrNameLst>
                                      </p:cBhvr>
                                      <p:tavLst>
                                        <p:tav tm="0">
                                          <p:val>
                                            <p:fltVal val="0"/>
                                          </p:val>
                                        </p:tav>
                                        <p:tav tm="100000">
                                          <p:val>
                                            <p:fltVal val="720"/>
                                          </p:val>
                                        </p:tav>
                                      </p:tavLst>
                                    </p:anim>
                                    <p:anim calcmode="lin" valueType="num">
                                      <p:cBhvr>
                                        <p:cTn id="46" dur="2000"/>
                                        <p:tgtEl>
                                          <p:spTgt spid="11">
                                            <p:txEl>
                                              <p:pRg st="0" end="0"/>
                                            </p:txEl>
                                          </p:spTgt>
                                        </p:tgtEl>
                                        <p:attrNameLst>
                                          <p:attrName>ppt_h</p:attrName>
                                        </p:attrNameLst>
                                      </p:cBhvr>
                                      <p:tavLst>
                                        <p:tav tm="0">
                                          <p:val>
                                            <p:strVal val="ppt_h"/>
                                          </p:val>
                                        </p:tav>
                                        <p:tav tm="100000">
                                          <p:val>
                                            <p:fltVal val="0"/>
                                          </p:val>
                                        </p:tav>
                                      </p:tavLst>
                                    </p:anim>
                                    <p:anim calcmode="lin" valueType="num">
                                      <p:cBhvr>
                                        <p:cTn id="47" dur="2000"/>
                                        <p:tgtEl>
                                          <p:spTgt spid="11">
                                            <p:txEl>
                                              <p:pRg st="0" end="0"/>
                                            </p:txEl>
                                          </p:spTgt>
                                        </p:tgtEl>
                                        <p:attrNameLst>
                                          <p:attrName>ppt_w</p:attrName>
                                        </p:attrNameLst>
                                      </p:cBhvr>
                                      <p:tavLst>
                                        <p:tav tm="0">
                                          <p:val>
                                            <p:strVal val="ppt_w"/>
                                          </p:val>
                                        </p:tav>
                                        <p:tav tm="100000">
                                          <p:val>
                                            <p:fltVal val="0"/>
                                          </p:val>
                                        </p:tav>
                                      </p:tavLst>
                                    </p:anim>
                                    <p:set>
                                      <p:cBhvr>
                                        <p:cTn id="48" dur="1" fill="hold">
                                          <p:stCondLst>
                                            <p:cond delay="1999"/>
                                          </p:stCondLst>
                                        </p:cTn>
                                        <p:tgtEl>
                                          <p:spTgt spid="11">
                                            <p:txEl>
                                              <p:pRg st="0" end="0"/>
                                            </p:txEl>
                                          </p:spTgt>
                                        </p:tgtEl>
                                        <p:attrNameLst>
                                          <p:attrName>style.visibility</p:attrName>
                                        </p:attrNameLst>
                                      </p:cBhvr>
                                      <p:to>
                                        <p:strVal val="hidden"/>
                                      </p:to>
                                    </p:set>
                                  </p:childTnLst>
                                </p:cTn>
                              </p:par>
                              <p:par>
                                <p:cTn id="49" presetID="35" presetClass="exit" presetSubtype="0" fill="hold" grpId="0" nodeType="withEffect">
                                  <p:stCondLst>
                                    <p:cond delay="0"/>
                                  </p:stCondLst>
                                  <p:childTnLst>
                                    <p:animEffect transition="out" filter="fade">
                                      <p:cBhvr>
                                        <p:cTn id="50" dur="2000"/>
                                        <p:tgtEl>
                                          <p:spTgt spid="11">
                                            <p:bg/>
                                          </p:spTgt>
                                        </p:tgtEl>
                                      </p:cBhvr>
                                    </p:animEffect>
                                    <p:anim calcmode="lin" valueType="num">
                                      <p:cBhvr>
                                        <p:cTn id="51" dur="2000"/>
                                        <p:tgtEl>
                                          <p:spTgt spid="11">
                                            <p:bg/>
                                          </p:spTgt>
                                        </p:tgtEl>
                                        <p:attrNameLst>
                                          <p:attrName>style.rotation</p:attrName>
                                        </p:attrNameLst>
                                      </p:cBhvr>
                                      <p:tavLst>
                                        <p:tav tm="0">
                                          <p:val>
                                            <p:fltVal val="0"/>
                                          </p:val>
                                        </p:tav>
                                        <p:tav tm="100000">
                                          <p:val>
                                            <p:fltVal val="720"/>
                                          </p:val>
                                        </p:tav>
                                      </p:tavLst>
                                    </p:anim>
                                    <p:anim calcmode="lin" valueType="num">
                                      <p:cBhvr>
                                        <p:cTn id="52" dur="2000"/>
                                        <p:tgtEl>
                                          <p:spTgt spid="11">
                                            <p:bg/>
                                          </p:spTgt>
                                        </p:tgtEl>
                                        <p:attrNameLst>
                                          <p:attrName>ppt_h</p:attrName>
                                        </p:attrNameLst>
                                      </p:cBhvr>
                                      <p:tavLst>
                                        <p:tav tm="0">
                                          <p:val>
                                            <p:strVal val="ppt_h"/>
                                          </p:val>
                                        </p:tav>
                                        <p:tav tm="100000">
                                          <p:val>
                                            <p:fltVal val="0"/>
                                          </p:val>
                                        </p:tav>
                                      </p:tavLst>
                                    </p:anim>
                                    <p:anim calcmode="lin" valueType="num">
                                      <p:cBhvr>
                                        <p:cTn id="53" dur="2000"/>
                                        <p:tgtEl>
                                          <p:spTgt spid="11">
                                            <p:bg/>
                                          </p:spTgt>
                                        </p:tgtEl>
                                        <p:attrNameLst>
                                          <p:attrName>ppt_w</p:attrName>
                                        </p:attrNameLst>
                                      </p:cBhvr>
                                      <p:tavLst>
                                        <p:tav tm="0">
                                          <p:val>
                                            <p:strVal val="ppt_w"/>
                                          </p:val>
                                        </p:tav>
                                        <p:tav tm="100000">
                                          <p:val>
                                            <p:fltVal val="0"/>
                                          </p:val>
                                        </p:tav>
                                      </p:tavLst>
                                    </p:anim>
                                    <p:set>
                                      <p:cBhvr>
                                        <p:cTn id="54" dur="1" fill="hold">
                                          <p:stCondLst>
                                            <p:cond delay="1999"/>
                                          </p:stCondLst>
                                        </p:cTn>
                                        <p:tgtEl>
                                          <p:spTgt spid="11">
                                            <p:bg/>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animBg="1"/>
      <p:bldP spid="9" grpId="0" build="p"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B0F0"/>
                </a:solidFill>
              </a:rPr>
              <a:t>Kinetics</a:t>
            </a:r>
            <a:endParaRPr lang="en-US" dirty="0">
              <a:solidFill>
                <a:srgbClr val="00B0F0"/>
              </a:solidFill>
            </a:endParaRPr>
          </a:p>
        </p:txBody>
      </p:sp>
      <p:sp>
        <p:nvSpPr>
          <p:cNvPr id="5" name="Content Placeholder 4"/>
          <p:cNvSpPr>
            <a:spLocks noGrp="1"/>
          </p:cNvSpPr>
          <p:nvPr>
            <p:ph sz="half" idx="1"/>
          </p:nvPr>
        </p:nvSpPr>
        <p:spPr>
          <a:xfrm>
            <a:off x="498518" y="1101687"/>
            <a:ext cx="3657600" cy="4826600"/>
          </a:xfrm>
        </p:spPr>
        <p:txBody>
          <a:bodyPr>
            <a:normAutofit fontScale="85000" lnSpcReduction="20000"/>
          </a:bodyPr>
          <a:lstStyle/>
          <a:p>
            <a:r>
              <a:rPr lang="en-US" dirty="0" smtClean="0"/>
              <a:t>Using Spectrometry:</a:t>
            </a:r>
          </a:p>
          <a:p>
            <a:endParaRPr lang="en-US" dirty="0" smtClean="0"/>
          </a:p>
          <a:p>
            <a:endParaRPr lang="en-US" dirty="0" smtClean="0"/>
          </a:p>
          <a:p>
            <a:endParaRPr lang="en-US" dirty="0" smtClean="0"/>
          </a:p>
          <a:p>
            <a:r>
              <a:rPr lang="en-US" dirty="0" smtClean="0"/>
              <a:t>Data:</a:t>
            </a:r>
          </a:p>
          <a:p>
            <a:endParaRPr lang="en-US" dirty="0" smtClean="0"/>
          </a:p>
          <a:p>
            <a:endParaRPr lang="en-US" dirty="0" smtClean="0"/>
          </a:p>
          <a:p>
            <a:pPr>
              <a:buNone/>
            </a:pPr>
            <a:endParaRPr lang="en-US" dirty="0" smtClean="0"/>
          </a:p>
          <a:p>
            <a:pPr lvl="1"/>
            <a:r>
              <a:rPr lang="en-US" dirty="0" smtClean="0"/>
              <a:t>Analysis </a:t>
            </a:r>
          </a:p>
          <a:p>
            <a:pPr lvl="2"/>
            <a:r>
              <a:rPr lang="en-US" dirty="0" smtClean="0"/>
              <a:t>rate law from straight-line graph</a:t>
            </a:r>
          </a:p>
          <a:p>
            <a:pPr lvl="2"/>
            <a:r>
              <a:rPr lang="en-US" dirty="0" smtClean="0"/>
              <a:t>k from integrated rate law</a:t>
            </a:r>
          </a:p>
          <a:p>
            <a:pPr lvl="2"/>
            <a:r>
              <a:rPr lang="en-US" dirty="0" smtClean="0"/>
              <a:t>E</a:t>
            </a:r>
            <a:r>
              <a:rPr lang="en-US" baseline="-25000" dirty="0" smtClean="0"/>
              <a:t>a</a:t>
            </a:r>
            <a:r>
              <a:rPr lang="en-US" dirty="0" smtClean="0"/>
              <a:t> from Arrhenius Equation</a:t>
            </a:r>
          </a:p>
          <a:p>
            <a:endParaRPr lang="en-US" dirty="0" smtClean="0"/>
          </a:p>
        </p:txBody>
      </p:sp>
      <p:sp>
        <p:nvSpPr>
          <p:cNvPr id="6" name="Content Placeholder 5"/>
          <p:cNvSpPr>
            <a:spLocks noGrp="1"/>
          </p:cNvSpPr>
          <p:nvPr>
            <p:ph sz="half" idx="2"/>
          </p:nvPr>
        </p:nvSpPr>
        <p:spPr>
          <a:xfrm>
            <a:off x="4399878" y="1101687"/>
            <a:ext cx="3801782" cy="4140200"/>
          </a:xfrm>
        </p:spPr>
        <p:txBody>
          <a:bodyPr/>
          <a:lstStyle/>
          <a:p>
            <a:r>
              <a:rPr lang="en-US" dirty="0" smtClean="0"/>
              <a:t>Clock Reactions</a:t>
            </a:r>
          </a:p>
          <a:p>
            <a:pPr lvl="1"/>
            <a:r>
              <a:rPr lang="en-US" dirty="0" smtClean="0"/>
              <a:t>Reactions that have a delayed physical change due to mechanism which only has a later step show color change</a:t>
            </a:r>
          </a:p>
          <a:p>
            <a:pPr lvl="1"/>
            <a:r>
              <a:rPr lang="en-US" dirty="0" smtClean="0"/>
              <a:t>Concentration vs. time data can be gathered </a:t>
            </a:r>
          </a:p>
          <a:p>
            <a:pPr lvl="2"/>
            <a:r>
              <a:rPr lang="en-US" sz="1400" dirty="0" smtClean="0"/>
              <a:t>It is important that there is a relatively low [S</a:t>
            </a:r>
            <a:r>
              <a:rPr lang="en-US" sz="1400" baseline="-25000" dirty="0" smtClean="0"/>
              <a:t>2</a:t>
            </a:r>
            <a:r>
              <a:rPr lang="en-US" sz="1400" dirty="0" smtClean="0"/>
              <a:t>O</a:t>
            </a:r>
            <a:r>
              <a:rPr lang="en-US" sz="1400" baseline="-25000" dirty="0" smtClean="0"/>
              <a:t>3</a:t>
            </a:r>
            <a:r>
              <a:rPr lang="en-US" sz="1400" baseline="30000" dirty="0" smtClean="0"/>
              <a:t>-</a:t>
            </a:r>
            <a:r>
              <a:rPr lang="en-US" sz="1400" dirty="0" smtClean="0"/>
              <a:t>] so that the I</a:t>
            </a:r>
            <a:r>
              <a:rPr lang="en-US" sz="1400" baseline="-25000" dirty="0" smtClean="0"/>
              <a:t>3</a:t>
            </a:r>
            <a:r>
              <a:rPr lang="en-US" sz="1400" baseline="30000" dirty="0" smtClean="0"/>
              <a:t>-</a:t>
            </a:r>
            <a:r>
              <a:rPr lang="en-US" sz="1400" dirty="0" smtClean="0"/>
              <a:t> will accumulate and show the color change</a:t>
            </a:r>
          </a:p>
        </p:txBody>
      </p:sp>
      <p:sp>
        <p:nvSpPr>
          <p:cNvPr id="7" name="TextBox 6"/>
          <p:cNvSpPr txBox="1"/>
          <p:nvPr/>
        </p:nvSpPr>
        <p:spPr>
          <a:xfrm>
            <a:off x="7935598" y="-32652"/>
            <a:ext cx="1141559" cy="369332"/>
          </a:xfrm>
          <a:prstGeom prst="rect">
            <a:avLst/>
          </a:prstGeom>
          <a:noFill/>
        </p:spPr>
        <p:txBody>
          <a:bodyPr wrap="square" rtlCol="0">
            <a:spAutoFit/>
          </a:bodyPr>
          <a:lstStyle/>
          <a:p>
            <a:r>
              <a:rPr lang="en-US" dirty="0" smtClean="0">
                <a:hlinkClick r:id="rId2"/>
              </a:rPr>
              <a:t>Source 1</a:t>
            </a:r>
            <a:endParaRPr lang="en-US" dirty="0"/>
          </a:p>
        </p:txBody>
      </p:sp>
      <p:sp>
        <p:nvSpPr>
          <p:cNvPr id="8" name="TextBox 7"/>
          <p:cNvSpPr txBox="1"/>
          <p:nvPr/>
        </p:nvSpPr>
        <p:spPr>
          <a:xfrm>
            <a:off x="7084707" y="-33051"/>
            <a:ext cx="894959" cy="369332"/>
          </a:xfrm>
          <a:prstGeom prst="rect">
            <a:avLst/>
          </a:prstGeom>
          <a:noFill/>
        </p:spPr>
        <p:txBody>
          <a:bodyPr wrap="square" rtlCol="0">
            <a:spAutoFit/>
          </a:bodyPr>
          <a:lstStyle/>
          <a:p>
            <a:r>
              <a:rPr lang="en-US" dirty="0" smtClean="0">
                <a:hlinkClick r:id="rId3"/>
              </a:rPr>
              <a:t>Video</a:t>
            </a:r>
            <a:endParaRPr lang="en-US" dirty="0"/>
          </a:p>
        </p:txBody>
      </p:sp>
      <p:sp>
        <p:nvSpPr>
          <p:cNvPr id="9" name="TextBox 8"/>
          <p:cNvSpPr txBox="1"/>
          <p:nvPr/>
        </p:nvSpPr>
        <p:spPr>
          <a:xfrm>
            <a:off x="5431625" y="-22034"/>
            <a:ext cx="1664099" cy="369332"/>
          </a:xfrm>
          <a:prstGeom prst="rect">
            <a:avLst/>
          </a:prstGeom>
          <a:noFill/>
        </p:spPr>
        <p:txBody>
          <a:bodyPr wrap="square" rtlCol="0">
            <a:spAutoFit/>
          </a:bodyPr>
          <a:lstStyle/>
          <a:p>
            <a:r>
              <a:rPr lang="en-US" dirty="0" smtClean="0">
                <a:hlinkClick r:id="rId4"/>
              </a:rPr>
              <a:t>Virtual Lab 2</a:t>
            </a:r>
            <a:endParaRPr lang="en-US" dirty="0"/>
          </a:p>
        </p:txBody>
      </p:sp>
      <p:pic>
        <p:nvPicPr>
          <p:cNvPr id="4098" name="Picture 2" descr="http://docott.com/files.142/labs.exams/crystal.violet.pics/rxn.gif"/>
          <p:cNvPicPr>
            <a:picLocks noChangeAspect="1" noChangeArrowheads="1"/>
          </p:cNvPicPr>
          <p:nvPr/>
        </p:nvPicPr>
        <p:blipFill>
          <a:blip r:embed="rId5"/>
          <a:srcRect/>
          <a:stretch>
            <a:fillRect/>
          </a:stretch>
        </p:blipFill>
        <p:spPr bwMode="auto">
          <a:xfrm>
            <a:off x="155574" y="1390885"/>
            <a:ext cx="3749040" cy="346168"/>
          </a:xfrm>
          <a:prstGeom prst="rect">
            <a:avLst/>
          </a:prstGeom>
          <a:noFill/>
        </p:spPr>
      </p:pic>
      <p:pic>
        <p:nvPicPr>
          <p:cNvPr id="4100" name="Picture 4" descr="http://www.harpercollege.edu/tm-ps/chm/100/dgodambe/thedisk/kinetic/1a.jpg"/>
          <p:cNvPicPr>
            <a:picLocks noChangeAspect="1" noChangeArrowheads="1"/>
          </p:cNvPicPr>
          <p:nvPr/>
        </p:nvPicPr>
        <p:blipFill>
          <a:blip r:embed="rId6"/>
          <a:srcRect/>
          <a:stretch>
            <a:fillRect/>
          </a:stretch>
        </p:blipFill>
        <p:spPr bwMode="auto">
          <a:xfrm>
            <a:off x="665110" y="1784122"/>
            <a:ext cx="2849271" cy="877207"/>
          </a:xfrm>
          <a:prstGeom prst="rect">
            <a:avLst/>
          </a:prstGeom>
          <a:noFill/>
        </p:spPr>
      </p:pic>
      <p:sp>
        <p:nvSpPr>
          <p:cNvPr id="12" name="TextBox 11"/>
          <p:cNvSpPr txBox="1"/>
          <p:nvPr/>
        </p:nvSpPr>
        <p:spPr>
          <a:xfrm>
            <a:off x="-66006" y="2440991"/>
            <a:ext cx="859531" cy="292388"/>
          </a:xfrm>
          <a:prstGeom prst="rect">
            <a:avLst/>
          </a:prstGeom>
          <a:noFill/>
        </p:spPr>
        <p:txBody>
          <a:bodyPr wrap="none" rtlCol="0">
            <a:spAutoFit/>
          </a:bodyPr>
          <a:lstStyle/>
          <a:p>
            <a:r>
              <a:rPr lang="en-US" sz="1300" b="1" dirty="0" smtClean="0"/>
              <a:t>Time (s)</a:t>
            </a:r>
            <a:endParaRPr lang="en-US" sz="1300" b="1" dirty="0"/>
          </a:p>
        </p:txBody>
      </p:sp>
      <p:grpSp>
        <p:nvGrpSpPr>
          <p:cNvPr id="29" name="Group 28"/>
          <p:cNvGrpSpPr/>
          <p:nvPr/>
        </p:nvGrpSpPr>
        <p:grpSpPr>
          <a:xfrm>
            <a:off x="-10292" y="3106757"/>
            <a:ext cx="4538949" cy="1344061"/>
            <a:chOff x="-10292" y="3040655"/>
            <a:chExt cx="4538949" cy="1344061"/>
          </a:xfrm>
        </p:grpSpPr>
        <p:pic>
          <p:nvPicPr>
            <p:cNvPr id="4102" name="Picture 6" descr="http://webpages.sou.edu/~chapman/Ch206/kineticszero.gif"/>
            <p:cNvPicPr>
              <a:picLocks noChangeAspect="1" noChangeArrowheads="1"/>
            </p:cNvPicPr>
            <p:nvPr/>
          </p:nvPicPr>
          <p:blipFill>
            <a:blip r:embed="rId7"/>
            <a:srcRect/>
            <a:stretch>
              <a:fillRect/>
            </a:stretch>
          </p:blipFill>
          <p:spPr bwMode="auto">
            <a:xfrm>
              <a:off x="-10292" y="3040656"/>
              <a:ext cx="1585283" cy="1344060"/>
            </a:xfrm>
            <a:prstGeom prst="rect">
              <a:avLst/>
            </a:prstGeom>
            <a:noFill/>
          </p:spPr>
        </p:pic>
        <p:pic>
          <p:nvPicPr>
            <p:cNvPr id="4104" name="Picture 8" descr="http://webpages.sou.edu/~chapman/Ch206/kineticsfirst.gif"/>
            <p:cNvPicPr>
              <a:picLocks noChangeAspect="1" noChangeArrowheads="1"/>
            </p:cNvPicPr>
            <p:nvPr/>
          </p:nvPicPr>
          <p:blipFill>
            <a:blip r:embed="rId8"/>
            <a:srcRect/>
            <a:stretch>
              <a:fillRect/>
            </a:stretch>
          </p:blipFill>
          <p:spPr bwMode="auto">
            <a:xfrm>
              <a:off x="1534569" y="3040655"/>
              <a:ext cx="1533731" cy="1344060"/>
            </a:xfrm>
            <a:prstGeom prst="rect">
              <a:avLst/>
            </a:prstGeom>
            <a:noFill/>
          </p:spPr>
        </p:pic>
        <p:pic>
          <p:nvPicPr>
            <p:cNvPr id="4106" name="Picture 10" descr="http://webpages.sou.edu/~chapman/Ch206/kineticsecond.gif"/>
            <p:cNvPicPr>
              <a:picLocks noChangeAspect="1" noChangeArrowheads="1"/>
            </p:cNvPicPr>
            <p:nvPr/>
          </p:nvPicPr>
          <p:blipFill>
            <a:blip r:embed="rId9"/>
            <a:srcRect/>
            <a:stretch>
              <a:fillRect/>
            </a:stretch>
          </p:blipFill>
          <p:spPr bwMode="auto">
            <a:xfrm>
              <a:off x="3068301" y="3040656"/>
              <a:ext cx="1460356" cy="1344060"/>
            </a:xfrm>
            <a:prstGeom prst="rect">
              <a:avLst/>
            </a:prstGeom>
            <a:noFill/>
          </p:spPr>
        </p:pic>
      </p:grpSp>
      <p:sp>
        <p:nvSpPr>
          <p:cNvPr id="17" name="TextBox 16"/>
          <p:cNvSpPr txBox="1"/>
          <p:nvPr/>
        </p:nvSpPr>
        <p:spPr>
          <a:xfrm>
            <a:off x="4399878" y="5928287"/>
            <a:ext cx="4747426" cy="923330"/>
          </a:xfrm>
          <a:prstGeom prst="rect">
            <a:avLst/>
          </a:prstGeom>
          <a:solidFill>
            <a:schemeClr val="accent3"/>
          </a:solidFill>
        </p:spPr>
        <p:txBody>
          <a:bodyPr wrap="square" rtlCol="0">
            <a:spAutoFit/>
          </a:bodyPr>
          <a:lstStyle>
            <a:defPPr>
              <a:defRPr lang="en-US"/>
            </a:defPPr>
            <a:lvl1pPr>
              <a:defRPr sz="1050"/>
            </a:lvl1pPr>
          </a:lstStyle>
          <a:p>
            <a:r>
              <a:rPr lang="en-US" sz="900" u="sng" dirty="0" smtClean="0"/>
              <a:t>Learning Objectives</a:t>
            </a:r>
            <a:r>
              <a:rPr lang="en-US" sz="900" dirty="0" smtClean="0"/>
              <a:t> </a:t>
            </a:r>
          </a:p>
          <a:p>
            <a:r>
              <a:rPr lang="en-US" sz="900" dirty="0" smtClean="0"/>
              <a:t>LO 4.2: The student is able to analyze concentration vs. time data to determine the rate law for a </a:t>
            </a:r>
            <a:r>
              <a:rPr lang="en-US" sz="900" dirty="0" err="1" smtClean="0"/>
              <a:t>zeroth</a:t>
            </a:r>
            <a:r>
              <a:rPr lang="en-US" sz="900" dirty="0" smtClean="0"/>
              <a:t>-, first-, or second-order reaction. </a:t>
            </a:r>
          </a:p>
          <a:p>
            <a:r>
              <a:rPr lang="en-US" sz="900" dirty="0" smtClean="0"/>
              <a:t>LO 4.3: The student is able to connect the half-life of a reaction to the rate constant of a first-order reaction and justify the use of this relation in terms of the reaction being a first-order reaction. </a:t>
            </a:r>
            <a:endParaRPr lang="en-US" sz="900" u="sng" dirty="0" smtClean="0"/>
          </a:p>
        </p:txBody>
      </p:sp>
      <p:sp>
        <p:nvSpPr>
          <p:cNvPr id="18" name="TextBox 17"/>
          <p:cNvSpPr txBox="1"/>
          <p:nvPr/>
        </p:nvSpPr>
        <p:spPr>
          <a:xfrm>
            <a:off x="0" y="5928288"/>
            <a:ext cx="4399878" cy="923330"/>
          </a:xfrm>
          <a:prstGeom prst="rect">
            <a:avLst/>
          </a:prstGeom>
          <a:solidFill>
            <a:schemeClr val="accent6"/>
          </a:solidFill>
        </p:spPr>
        <p:txBody>
          <a:bodyPr wrap="square" rtlCol="0">
            <a:spAutoFit/>
          </a:bodyPr>
          <a:lstStyle/>
          <a:p>
            <a:pPr marL="0" lvl="1"/>
            <a:r>
              <a:rPr lang="en-US" sz="900" u="sng" dirty="0" smtClean="0"/>
              <a:t>Science Practices</a:t>
            </a:r>
          </a:p>
          <a:p>
            <a:pPr marL="0" lvl="1"/>
            <a:r>
              <a:rPr lang="en-US" sz="900" dirty="0" smtClean="0"/>
              <a:t>2.1 The student can </a:t>
            </a:r>
            <a:r>
              <a:rPr lang="en-US" sz="900" i="1" dirty="0" smtClean="0"/>
              <a:t>justify the selection of a mathematical routine </a:t>
            </a:r>
            <a:r>
              <a:rPr lang="en-US" sz="900" dirty="0" smtClean="0"/>
              <a:t>to solve problems.</a:t>
            </a:r>
          </a:p>
          <a:p>
            <a:pPr marL="0" lvl="1"/>
            <a:r>
              <a:rPr lang="en-US" sz="900" dirty="0" smtClean="0"/>
              <a:t>2.2 The student can </a:t>
            </a:r>
            <a:r>
              <a:rPr lang="en-US" sz="900" i="1" dirty="0" smtClean="0"/>
              <a:t>apply mathematical routines </a:t>
            </a:r>
            <a:r>
              <a:rPr lang="en-US" sz="900" dirty="0" smtClean="0"/>
              <a:t>to quantities that describe natural phenomena.</a:t>
            </a:r>
          </a:p>
          <a:p>
            <a:pPr marL="0" lvl="1"/>
            <a:r>
              <a:rPr lang="en-US" sz="900" dirty="0" smtClean="0"/>
              <a:t>5.1 The student can </a:t>
            </a:r>
            <a:r>
              <a:rPr lang="en-US" sz="900" i="1" dirty="0" smtClean="0"/>
              <a:t>analyze data </a:t>
            </a:r>
            <a:r>
              <a:rPr lang="en-US" sz="900" dirty="0" smtClean="0"/>
              <a:t>to identify patterns or relationships.</a:t>
            </a:r>
            <a:endParaRPr lang="en-US" sz="900" u="sng" dirty="0" smtClean="0"/>
          </a:p>
        </p:txBody>
      </p:sp>
      <p:pic>
        <p:nvPicPr>
          <p:cNvPr id="4112" name="Picture 16" descr="http://2.bp.blogspot.com/-j8EwqHPyVms/TebknGrgvYI/AAAAAAAAJZ0/RwKLBkV1MFk/s1600/iodine+clock.jpg"/>
          <p:cNvPicPr>
            <a:picLocks noChangeAspect="1" noChangeArrowheads="1"/>
          </p:cNvPicPr>
          <p:nvPr/>
        </p:nvPicPr>
        <p:blipFill>
          <a:blip r:embed="rId10"/>
          <a:srcRect/>
          <a:stretch>
            <a:fillRect/>
          </a:stretch>
        </p:blipFill>
        <p:spPr bwMode="auto">
          <a:xfrm>
            <a:off x="4814374" y="4136955"/>
            <a:ext cx="3878443" cy="1216217"/>
          </a:xfrm>
          <a:prstGeom prst="rect">
            <a:avLst/>
          </a:prstGeom>
          <a:noFill/>
        </p:spPr>
      </p:pic>
      <p:sp>
        <p:nvSpPr>
          <p:cNvPr id="23" name="TextBox 22"/>
          <p:cNvSpPr txBox="1"/>
          <p:nvPr/>
        </p:nvSpPr>
        <p:spPr>
          <a:xfrm>
            <a:off x="3880693" y="-22034"/>
            <a:ext cx="1550932" cy="369332"/>
          </a:xfrm>
          <a:prstGeom prst="rect">
            <a:avLst/>
          </a:prstGeom>
          <a:noFill/>
        </p:spPr>
        <p:txBody>
          <a:bodyPr wrap="square" rtlCol="0">
            <a:spAutoFit/>
          </a:bodyPr>
          <a:lstStyle/>
          <a:p>
            <a:r>
              <a:rPr lang="en-US" dirty="0" smtClean="0">
                <a:hlinkClick r:id="rId11"/>
              </a:rPr>
              <a:t>Virtual Lab 1</a:t>
            </a:r>
            <a:endParaRPr lang="en-US" dirty="0"/>
          </a:p>
        </p:txBody>
      </p:sp>
      <p:graphicFrame>
        <p:nvGraphicFramePr>
          <p:cNvPr id="24" name="Table 23"/>
          <p:cNvGraphicFramePr>
            <a:graphicFrameLocks noGrp="1"/>
          </p:cNvGraphicFramePr>
          <p:nvPr/>
        </p:nvGraphicFramePr>
        <p:xfrm>
          <a:off x="0" y="3040655"/>
          <a:ext cx="4572000" cy="251460"/>
        </p:xfrm>
        <a:graphic>
          <a:graphicData uri="http://schemas.openxmlformats.org/drawingml/2006/table">
            <a:tbl>
              <a:tblPr firstRow="1" bandRow="1">
                <a:tableStyleId>{5C22544A-7EE6-4342-B048-85BDC9FD1C3A}</a:tableStyleId>
              </a:tblPr>
              <a:tblGrid>
                <a:gridCol w="1524000"/>
                <a:gridCol w="1524000"/>
                <a:gridCol w="1524000"/>
              </a:tblGrid>
              <a:tr h="182880">
                <a:tc>
                  <a:txBody>
                    <a:bodyPr/>
                    <a:lstStyle/>
                    <a:p>
                      <a:r>
                        <a:rPr lang="en-US" sz="1050" dirty="0" smtClean="0"/>
                        <a:t>Zero Order Plot</a:t>
                      </a:r>
                      <a:endParaRPr lang="en-US" sz="1050" dirty="0"/>
                    </a:p>
                  </a:txBody>
                  <a:tcPr/>
                </a:tc>
                <a:tc>
                  <a:txBody>
                    <a:bodyPr/>
                    <a:lstStyle/>
                    <a:p>
                      <a:r>
                        <a:rPr lang="en-US" sz="1050" dirty="0" smtClean="0"/>
                        <a:t>1</a:t>
                      </a:r>
                      <a:r>
                        <a:rPr lang="en-US" sz="1050" baseline="30000" dirty="0" smtClean="0"/>
                        <a:t>st</a:t>
                      </a:r>
                      <a:r>
                        <a:rPr lang="en-US" sz="1050" dirty="0" smtClean="0"/>
                        <a:t> Order Plot</a:t>
                      </a:r>
                      <a:endParaRPr lang="en-US" sz="1050" dirty="0"/>
                    </a:p>
                  </a:txBody>
                  <a:tcPr/>
                </a:tc>
                <a:tc>
                  <a:txBody>
                    <a:bodyPr/>
                    <a:lstStyle/>
                    <a:p>
                      <a:r>
                        <a:rPr lang="en-US" sz="1050" dirty="0" smtClean="0"/>
                        <a:t>2</a:t>
                      </a:r>
                      <a:r>
                        <a:rPr lang="en-US" sz="1050" baseline="30000" dirty="0" smtClean="0"/>
                        <a:t>nd</a:t>
                      </a:r>
                      <a:r>
                        <a:rPr lang="en-US" sz="1050" baseline="0" dirty="0" smtClean="0"/>
                        <a:t> Order Plot</a:t>
                      </a:r>
                      <a:endParaRPr lang="en-US" sz="1050" dirty="0"/>
                    </a:p>
                  </a:txBody>
                  <a:tcPr/>
                </a:tc>
              </a:tr>
            </a:tbl>
          </a:graphicData>
        </a:graphic>
      </p:graphicFrame>
      <p:grpSp>
        <p:nvGrpSpPr>
          <p:cNvPr id="28" name="Group 27"/>
          <p:cNvGrpSpPr/>
          <p:nvPr/>
        </p:nvGrpSpPr>
        <p:grpSpPr>
          <a:xfrm>
            <a:off x="4814375" y="4858789"/>
            <a:ext cx="3788464" cy="1053225"/>
            <a:chOff x="4814375" y="4324205"/>
            <a:chExt cx="3788464" cy="1053225"/>
          </a:xfrm>
        </p:grpSpPr>
        <p:sp>
          <p:nvSpPr>
            <p:cNvPr id="25" name="TextBox 24"/>
            <p:cNvSpPr txBox="1"/>
            <p:nvPr/>
          </p:nvSpPr>
          <p:spPr>
            <a:xfrm>
              <a:off x="5305013" y="5008098"/>
              <a:ext cx="3297826" cy="369332"/>
            </a:xfrm>
            <a:prstGeom prst="rect">
              <a:avLst/>
            </a:prstGeom>
            <a:solidFill>
              <a:srgbClr val="002060"/>
            </a:solidFill>
          </p:spPr>
          <p:txBody>
            <a:bodyPr wrap="none" rtlCol="0">
              <a:spAutoFit/>
            </a:bodyPr>
            <a:lstStyle/>
            <a:p>
              <a:r>
                <a:rPr lang="en-US" dirty="0" smtClean="0">
                  <a:solidFill>
                    <a:schemeClr val="bg1"/>
                  </a:solidFill>
                </a:rPr>
                <a:t>Blue in the presence of starch</a:t>
              </a:r>
              <a:endParaRPr lang="en-US" dirty="0">
                <a:solidFill>
                  <a:schemeClr val="bg1"/>
                </a:solidFill>
              </a:endParaRPr>
            </a:p>
          </p:txBody>
        </p:sp>
        <p:sp>
          <p:nvSpPr>
            <p:cNvPr id="26" name="Curved Right Arrow 25"/>
            <p:cNvSpPr/>
            <p:nvPr/>
          </p:nvSpPr>
          <p:spPr>
            <a:xfrm>
              <a:off x="4814375" y="4450817"/>
              <a:ext cx="404740" cy="791069"/>
            </a:xfrm>
            <a:prstGeom prst="curv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7" name="Oval 26"/>
            <p:cNvSpPr/>
            <p:nvPr/>
          </p:nvSpPr>
          <p:spPr>
            <a:xfrm>
              <a:off x="5219115" y="4324205"/>
              <a:ext cx="562707" cy="317278"/>
            </a:xfrm>
            <a:prstGeom prst="ellipse">
              <a:avLst/>
            </a:prstGeom>
            <a:noFill/>
            <a:ln>
              <a:solidFill>
                <a:srgbClr val="002060"/>
              </a:solidFill>
            </a:ln>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grpSp>
      <p:grpSp>
        <p:nvGrpSpPr>
          <p:cNvPr id="33" name="Group 32"/>
          <p:cNvGrpSpPr/>
          <p:nvPr/>
        </p:nvGrpSpPr>
        <p:grpSpPr>
          <a:xfrm>
            <a:off x="4528657" y="3292114"/>
            <a:ext cx="4548500" cy="2619899"/>
            <a:chOff x="4595500" y="3292115"/>
            <a:chExt cx="4548500" cy="2619899"/>
          </a:xfrm>
        </p:grpSpPr>
        <p:sp>
          <p:nvSpPr>
            <p:cNvPr id="31" name="Rectangle 30"/>
            <p:cNvSpPr/>
            <p:nvPr/>
          </p:nvSpPr>
          <p:spPr>
            <a:xfrm>
              <a:off x="4595500" y="3292115"/>
              <a:ext cx="4548500" cy="2619899"/>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114" name="Picture 18" descr="http://interchemnet.um.maine.edu/data/images/iodine_graphic_rxn.jpg"/>
            <p:cNvPicPr>
              <a:picLocks noChangeAspect="1" noChangeArrowheads="1"/>
            </p:cNvPicPr>
            <p:nvPr/>
          </p:nvPicPr>
          <p:blipFill>
            <a:blip r:embed="rId12"/>
            <a:srcRect/>
            <a:stretch>
              <a:fillRect/>
            </a:stretch>
          </p:blipFill>
          <p:spPr bwMode="auto">
            <a:xfrm>
              <a:off x="4595500" y="3349942"/>
              <a:ext cx="4548500" cy="2305284"/>
            </a:xfrm>
            <a:prstGeom prst="rect">
              <a:avLst/>
            </a:prstGeom>
            <a:noFill/>
          </p:spPr>
        </p:pic>
      </p:grpSp>
      <p:sp>
        <p:nvSpPr>
          <p:cNvPr id="30" name="Rectangle 29"/>
          <p:cNvSpPr/>
          <p:nvPr/>
        </p:nvSpPr>
        <p:spPr>
          <a:xfrm>
            <a:off x="-10292" y="928054"/>
            <a:ext cx="9039730" cy="500023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116" name="Picture 20"/>
          <p:cNvPicPr>
            <a:picLocks noChangeAspect="1" noChangeArrowheads="1"/>
          </p:cNvPicPr>
          <p:nvPr/>
        </p:nvPicPr>
        <p:blipFill>
          <a:blip r:embed="rId13"/>
          <a:srcRect l="26966" t="27514" r="35333" b="39538"/>
          <a:stretch>
            <a:fillRect/>
          </a:stretch>
        </p:blipFill>
        <p:spPr bwMode="auto">
          <a:xfrm>
            <a:off x="175778" y="1071074"/>
            <a:ext cx="7564791" cy="3716900"/>
          </a:xfrm>
          <a:prstGeom prst="rect">
            <a:avLst/>
          </a:prstGeom>
          <a:noFill/>
          <a:ln w="9525">
            <a:noFill/>
            <a:miter lim="800000"/>
            <a:headEnd/>
            <a:tailEnd/>
          </a:ln>
        </p:spPr>
      </p:pic>
      <p:sp>
        <p:nvSpPr>
          <p:cNvPr id="32" name="Rounded Rectangle 31"/>
          <p:cNvSpPr/>
          <p:nvPr/>
        </p:nvSpPr>
        <p:spPr>
          <a:xfrm>
            <a:off x="488226" y="3929294"/>
            <a:ext cx="6935952" cy="838802"/>
          </a:xfrm>
          <a:prstGeom prst="roundRect">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2714876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xit" presetSubtype="0" fill="hold" nodeType="clickEffect">
                                  <p:stCondLst>
                                    <p:cond delay="0"/>
                                  </p:stCondLst>
                                  <p:childTnLst>
                                    <p:animEffect transition="out" filter="wedge">
                                      <p:cBhvr>
                                        <p:cTn id="6" dur="2000"/>
                                        <p:tgtEl>
                                          <p:spTgt spid="33"/>
                                        </p:tgtEl>
                                      </p:cBhvr>
                                    </p:animEffect>
                                    <p:set>
                                      <p:cBhvr>
                                        <p:cTn id="7" dur="1" fill="hold">
                                          <p:stCondLst>
                                            <p:cond delay="1999"/>
                                          </p:stCondLst>
                                        </p:cTn>
                                        <p:tgtEl>
                                          <p:spTgt spid="3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30"/>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4116"/>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32"/>
                                        </p:tgtEl>
                                        <p:attrNameLst>
                                          <p:attrName>style.visibility</p:attrName>
                                        </p:attrNameLst>
                                      </p:cBhvr>
                                      <p:to>
                                        <p:strVal val="visible"/>
                                      </p:to>
                                    </p:set>
                                  </p:childTnLst>
                                  <p:subTnLst>
                                    <p:set>
                                      <p:cBhvr override="childStyle">
                                        <p:cTn dur="1" fill="hold" display="0" masterRel="nextClick" afterEffect="1"/>
                                        <p:tgtEl>
                                          <p:spTgt spid="32"/>
                                        </p:tgtEl>
                                        <p:attrNameLst>
                                          <p:attrName>style.visibility</p:attrName>
                                        </p:attrNameLst>
                                      </p:cBhvr>
                                      <p:to>
                                        <p:strVal val="hidden"/>
                                      </p:to>
                                    </p:set>
                                  </p:subTnLst>
                                </p:cTn>
                              </p:par>
                              <p:par>
                                <p:cTn id="20" presetID="1" presetClass="entr" presetSubtype="0" fill="hold" grpId="1" nodeType="withEffect">
                                  <p:stCondLst>
                                    <p:cond delay="0"/>
                                  </p:stCondLst>
                                  <p:childTnLst>
                                    <p:set>
                                      <p:cBhvr>
                                        <p:cTn id="21" dur="1" fill="hold">
                                          <p:stCondLst>
                                            <p:cond delay="0"/>
                                          </p:stCondLst>
                                        </p:cTn>
                                        <p:tgtEl>
                                          <p:spTgt spid="32"/>
                                        </p:tgtEl>
                                        <p:attrNameLst>
                                          <p:attrName>style.visibility</p:attrName>
                                        </p:attrNameLst>
                                      </p:cBhvr>
                                      <p:to>
                                        <p:strVal val="visible"/>
                                      </p:to>
                                    </p:set>
                                  </p:childTnLst>
                                  <p:subTnLst>
                                    <p:set>
                                      <p:cBhvr override="childStyle">
                                        <p:cTn dur="1" fill="hold" display="0" masterRel="nextClick" afterEffect="1"/>
                                        <p:tgtEl>
                                          <p:spTgt spid="32"/>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2" grpId="0" animBg="1"/>
      <p:bldP spid="32" grpId="1"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File:Bomb Calorimeter Diagram.png"/>
          <p:cNvPicPr>
            <a:picLocks noChangeAspect="1" noChangeArrowheads="1"/>
          </p:cNvPicPr>
          <p:nvPr/>
        </p:nvPicPr>
        <p:blipFill>
          <a:blip r:embed="rId2"/>
          <a:srcRect/>
          <a:stretch>
            <a:fillRect/>
          </a:stretch>
        </p:blipFill>
        <p:spPr bwMode="auto">
          <a:xfrm>
            <a:off x="7017747" y="4187295"/>
            <a:ext cx="2103120" cy="1456006"/>
          </a:xfrm>
          <a:prstGeom prst="rect">
            <a:avLst/>
          </a:prstGeom>
          <a:noFill/>
        </p:spPr>
      </p:pic>
      <p:sp>
        <p:nvSpPr>
          <p:cNvPr id="2" name="Title 1"/>
          <p:cNvSpPr>
            <a:spLocks noGrp="1"/>
          </p:cNvSpPr>
          <p:nvPr>
            <p:ph type="title"/>
          </p:nvPr>
        </p:nvSpPr>
        <p:spPr/>
        <p:txBody>
          <a:bodyPr/>
          <a:lstStyle/>
          <a:p>
            <a:r>
              <a:rPr lang="en-US" dirty="0" smtClean="0">
                <a:solidFill>
                  <a:srgbClr val="00B0F0"/>
                </a:solidFill>
              </a:rPr>
              <a:t>Calorimetry</a:t>
            </a:r>
            <a:endParaRPr lang="en-US" dirty="0">
              <a:solidFill>
                <a:srgbClr val="00B0F0"/>
              </a:solidFill>
            </a:endParaRPr>
          </a:p>
        </p:txBody>
      </p:sp>
      <p:sp>
        <p:nvSpPr>
          <p:cNvPr id="14" name="Content Placeholder 13"/>
          <p:cNvSpPr>
            <a:spLocks noGrp="1"/>
          </p:cNvSpPr>
          <p:nvPr>
            <p:ph sz="quarter" idx="4"/>
          </p:nvPr>
        </p:nvSpPr>
        <p:spPr>
          <a:xfrm>
            <a:off x="4624966" y="1603285"/>
            <a:ext cx="2750069" cy="3678797"/>
          </a:xfrm>
        </p:spPr>
        <p:txBody>
          <a:bodyPr>
            <a:normAutofit lnSpcReduction="10000"/>
          </a:bodyPr>
          <a:lstStyle/>
          <a:p>
            <a:r>
              <a:rPr lang="en-US" dirty="0" smtClean="0"/>
              <a:t>Specific Heat of Material </a:t>
            </a:r>
          </a:p>
          <a:p>
            <a:pPr lvl="1"/>
            <a:r>
              <a:rPr lang="en-US" dirty="0" smtClean="0"/>
              <a:t>Can be used to ID unknown</a:t>
            </a:r>
          </a:p>
          <a:p>
            <a:r>
              <a:rPr lang="en-US" dirty="0" smtClean="0"/>
              <a:t>Heat of reaction</a:t>
            </a:r>
          </a:p>
          <a:p>
            <a:r>
              <a:rPr lang="en-US" dirty="0" smtClean="0"/>
              <a:t>Energy content of food</a:t>
            </a:r>
          </a:p>
          <a:p>
            <a:pPr lvl="1"/>
            <a:r>
              <a:rPr lang="en-US" dirty="0" smtClean="0"/>
              <a:t>This is usually done in a bomb calorimeter (constant V)</a:t>
            </a:r>
          </a:p>
          <a:p>
            <a:pPr lvl="1">
              <a:buNone/>
            </a:pPr>
            <a:endParaRPr lang="en-US" dirty="0" smtClean="0"/>
          </a:p>
        </p:txBody>
      </p:sp>
      <p:sp>
        <p:nvSpPr>
          <p:cNvPr id="13" name="Text Placeholder 12"/>
          <p:cNvSpPr>
            <a:spLocks noGrp="1"/>
          </p:cNvSpPr>
          <p:nvPr>
            <p:ph type="body" sz="quarter" idx="3"/>
          </p:nvPr>
        </p:nvSpPr>
        <p:spPr>
          <a:xfrm>
            <a:off x="4624965" y="1195532"/>
            <a:ext cx="2743200" cy="322729"/>
          </a:xfrm>
        </p:spPr>
        <p:txBody>
          <a:bodyPr/>
          <a:lstStyle/>
          <a:p>
            <a:r>
              <a:rPr lang="en-US" dirty="0" smtClean="0"/>
              <a:t>Applications:</a:t>
            </a:r>
            <a:endParaRPr lang="en-US" dirty="0"/>
          </a:p>
        </p:txBody>
      </p:sp>
      <p:sp>
        <p:nvSpPr>
          <p:cNvPr id="5" name="TextBox 4"/>
          <p:cNvSpPr txBox="1"/>
          <p:nvPr/>
        </p:nvSpPr>
        <p:spPr>
          <a:xfrm>
            <a:off x="7935598" y="-32652"/>
            <a:ext cx="1141559" cy="369332"/>
          </a:xfrm>
          <a:prstGeom prst="rect">
            <a:avLst/>
          </a:prstGeom>
          <a:noFill/>
        </p:spPr>
        <p:txBody>
          <a:bodyPr wrap="square" rtlCol="0">
            <a:spAutoFit/>
          </a:bodyPr>
          <a:lstStyle/>
          <a:p>
            <a:r>
              <a:rPr lang="en-US" dirty="0" smtClean="0">
                <a:hlinkClick r:id="rId3"/>
              </a:rPr>
              <a:t>Source 1</a:t>
            </a:r>
            <a:endParaRPr lang="en-US" dirty="0"/>
          </a:p>
        </p:txBody>
      </p:sp>
      <p:sp>
        <p:nvSpPr>
          <p:cNvPr id="6" name="TextBox 5"/>
          <p:cNvSpPr txBox="1"/>
          <p:nvPr/>
        </p:nvSpPr>
        <p:spPr>
          <a:xfrm>
            <a:off x="8144771" y="2052845"/>
            <a:ext cx="894959" cy="369332"/>
          </a:xfrm>
          <a:prstGeom prst="rect">
            <a:avLst/>
          </a:prstGeom>
          <a:noFill/>
        </p:spPr>
        <p:txBody>
          <a:bodyPr wrap="square" rtlCol="0">
            <a:spAutoFit/>
          </a:bodyPr>
          <a:lstStyle/>
          <a:p>
            <a:r>
              <a:rPr lang="en-US" dirty="0" smtClean="0">
                <a:hlinkClick r:id="rId4"/>
              </a:rPr>
              <a:t>Video</a:t>
            </a:r>
            <a:endParaRPr lang="en-US" dirty="0"/>
          </a:p>
        </p:txBody>
      </p:sp>
      <p:sp>
        <p:nvSpPr>
          <p:cNvPr id="7" name="TextBox 6"/>
          <p:cNvSpPr txBox="1"/>
          <p:nvPr/>
        </p:nvSpPr>
        <p:spPr>
          <a:xfrm>
            <a:off x="7651057" y="2367585"/>
            <a:ext cx="1388674" cy="369332"/>
          </a:xfrm>
          <a:prstGeom prst="rect">
            <a:avLst/>
          </a:prstGeom>
          <a:noFill/>
        </p:spPr>
        <p:txBody>
          <a:bodyPr wrap="square" rtlCol="0">
            <a:spAutoFit/>
          </a:bodyPr>
          <a:lstStyle/>
          <a:p>
            <a:r>
              <a:rPr lang="en-US" dirty="0" smtClean="0">
                <a:hlinkClick r:id="rId5"/>
              </a:rPr>
              <a:t>Virtual Lab</a:t>
            </a:r>
            <a:endParaRPr lang="en-US" dirty="0"/>
          </a:p>
        </p:txBody>
      </p:sp>
      <p:sp>
        <p:nvSpPr>
          <p:cNvPr id="9" name="TextBox 8"/>
          <p:cNvSpPr txBox="1"/>
          <p:nvPr/>
        </p:nvSpPr>
        <p:spPr>
          <a:xfrm>
            <a:off x="-1" y="1661916"/>
            <a:ext cx="3924887" cy="4031873"/>
          </a:xfrm>
          <a:prstGeom prst="rect">
            <a:avLst/>
          </a:prstGeom>
          <a:noFill/>
        </p:spPr>
        <p:txBody>
          <a:bodyPr wrap="square" rtlCol="0">
            <a:spAutoFit/>
          </a:bodyPr>
          <a:lstStyle/>
          <a:p>
            <a:r>
              <a:rPr lang="en-US" sz="1600" b="1" dirty="0" smtClean="0"/>
              <a:t>Assumption: </a:t>
            </a:r>
          </a:p>
          <a:p>
            <a:pPr>
              <a:buFont typeface="Arial" pitchFamily="34" charset="0"/>
              <a:buChar char="•"/>
            </a:pPr>
            <a:r>
              <a:rPr lang="en-US" sz="1600" b="1" dirty="0" smtClean="0"/>
              <a:t>the calorimeter is isolated </a:t>
            </a:r>
          </a:p>
          <a:p>
            <a:pPr>
              <a:buFont typeface="Arial" pitchFamily="34" charset="0"/>
              <a:buChar char="•"/>
            </a:pPr>
            <a:r>
              <a:rPr lang="en-US" sz="1600" b="1" dirty="0" smtClean="0"/>
              <a:t>so the surroundings are only the  calorimeter setup, which includes the water</a:t>
            </a:r>
          </a:p>
          <a:p>
            <a:pPr>
              <a:buFont typeface="Arial" pitchFamily="34" charset="0"/>
              <a:buChar char="•"/>
            </a:pPr>
            <a:r>
              <a:rPr lang="en-US" sz="1600" b="1" dirty="0" smtClean="0"/>
              <a:t>the calorimeter itself has a heat capacity, as it will absorb some heat.</a:t>
            </a:r>
          </a:p>
          <a:p>
            <a:pPr>
              <a:buFont typeface="Arial" pitchFamily="34" charset="0"/>
              <a:buChar char="•"/>
            </a:pPr>
            <a:r>
              <a:rPr lang="en-US" sz="1600" b="1" dirty="0" smtClean="0"/>
              <a:t>So… </a:t>
            </a:r>
          </a:p>
          <a:p>
            <a:r>
              <a:rPr lang="en-US" sz="1600" b="1" dirty="0" smtClean="0"/>
              <a:t>	</a:t>
            </a:r>
            <a:r>
              <a:rPr lang="en-US" sz="1600" b="1" dirty="0" err="1" smtClean="0"/>
              <a:t>q</a:t>
            </a:r>
            <a:r>
              <a:rPr lang="en-US" sz="1600" b="1" baseline="-25000" dirty="0" err="1" smtClean="0"/>
              <a:t>surr</a:t>
            </a:r>
            <a:r>
              <a:rPr lang="en-US" sz="1600" b="1" dirty="0" smtClean="0"/>
              <a:t> = -</a:t>
            </a:r>
            <a:r>
              <a:rPr lang="en-US" sz="1600" b="1" dirty="0" err="1" smtClean="0"/>
              <a:t>q</a:t>
            </a:r>
            <a:r>
              <a:rPr lang="en-US" sz="1600" b="1" baseline="-25000" dirty="0" err="1" smtClean="0"/>
              <a:t>rxn</a:t>
            </a:r>
            <a:endParaRPr lang="en-US" sz="1600" b="1" baseline="-25000" dirty="0" smtClean="0"/>
          </a:p>
          <a:p>
            <a:r>
              <a:rPr lang="en-US" sz="1600" b="1" dirty="0" smtClean="0"/>
              <a:t>	</a:t>
            </a:r>
            <a:r>
              <a:rPr lang="en-US" sz="1600" b="1" dirty="0" err="1" smtClean="0"/>
              <a:t>q</a:t>
            </a:r>
            <a:r>
              <a:rPr lang="en-US" sz="1600" b="1" baseline="-25000" dirty="0" err="1" smtClean="0"/>
              <a:t>surr</a:t>
            </a:r>
            <a:r>
              <a:rPr lang="en-US" sz="1600" b="1" dirty="0" smtClean="0"/>
              <a:t> = q</a:t>
            </a:r>
            <a:r>
              <a:rPr lang="en-US" sz="1600" b="1" baseline="-25000" dirty="0" smtClean="0"/>
              <a:t>cal</a:t>
            </a:r>
            <a:r>
              <a:rPr lang="en-US" sz="1600" b="1" dirty="0" smtClean="0"/>
              <a:t>+q</a:t>
            </a:r>
            <a:r>
              <a:rPr lang="en-US" sz="1600" b="1" baseline="-25000" dirty="0" smtClean="0"/>
              <a:t>H</a:t>
            </a:r>
            <a:r>
              <a:rPr lang="en-US" sz="1100" b="1" baseline="-25000" dirty="0" smtClean="0"/>
              <a:t>2</a:t>
            </a:r>
            <a:r>
              <a:rPr lang="en-US" sz="1600" b="1" baseline="-25000" dirty="0" smtClean="0"/>
              <a:t>O+sys</a:t>
            </a:r>
          </a:p>
          <a:p>
            <a:r>
              <a:rPr lang="en-US" sz="1600" b="1" dirty="0" smtClean="0"/>
              <a:t>	</a:t>
            </a:r>
            <a:r>
              <a:rPr lang="en-US" sz="1600" b="1" dirty="0" err="1" smtClean="0"/>
              <a:t>q</a:t>
            </a:r>
            <a:r>
              <a:rPr lang="en-US" sz="1600" b="1" baseline="-25000" dirty="0" err="1" smtClean="0"/>
              <a:t>cal</a:t>
            </a:r>
            <a:r>
              <a:rPr lang="en-US" sz="1600" b="1" dirty="0" smtClean="0"/>
              <a:t> = </a:t>
            </a:r>
            <a:r>
              <a:rPr lang="en-US" sz="1600" b="1" dirty="0" err="1" smtClean="0"/>
              <a:t>Ccal</a:t>
            </a:r>
            <a:r>
              <a:rPr lang="el-GR" sz="1600" b="1" dirty="0" smtClean="0">
                <a:latin typeface="Times New Roman"/>
                <a:cs typeface="Times New Roman"/>
              </a:rPr>
              <a:t>Δ</a:t>
            </a:r>
            <a:r>
              <a:rPr lang="en-US" sz="1600" b="1" dirty="0" smtClean="0">
                <a:latin typeface="Times New Roman"/>
                <a:cs typeface="Times New Roman"/>
              </a:rPr>
              <a:t>T</a:t>
            </a:r>
          </a:p>
          <a:p>
            <a:r>
              <a:rPr lang="en-US" sz="2000" b="1" dirty="0" smtClean="0">
                <a:solidFill>
                  <a:schemeClr val="accent2">
                    <a:lumMod val="75000"/>
                    <a:lumOff val="25000"/>
                  </a:schemeClr>
                </a:solidFill>
                <a:latin typeface="Times New Roman"/>
                <a:cs typeface="Times New Roman"/>
              </a:rPr>
              <a:t>Therefore:</a:t>
            </a:r>
            <a:endParaRPr lang="en-US" sz="2000" b="1" dirty="0" smtClean="0">
              <a:solidFill>
                <a:schemeClr val="accent2">
                  <a:lumMod val="75000"/>
                  <a:lumOff val="25000"/>
                </a:schemeClr>
              </a:solidFill>
            </a:endParaRPr>
          </a:p>
          <a:p>
            <a:r>
              <a:rPr lang="en-US" sz="2000" b="1" dirty="0" smtClean="0">
                <a:solidFill>
                  <a:srgbClr val="0070C0"/>
                </a:solidFill>
              </a:rPr>
              <a:t>-</a:t>
            </a:r>
            <a:r>
              <a:rPr lang="en-US" sz="2000" b="1" dirty="0" err="1" smtClean="0">
                <a:solidFill>
                  <a:srgbClr val="0070C0"/>
                </a:solidFill>
              </a:rPr>
              <a:t>q</a:t>
            </a:r>
            <a:r>
              <a:rPr lang="en-US" sz="2000" b="1" baseline="-25000" dirty="0" err="1" smtClean="0">
                <a:solidFill>
                  <a:srgbClr val="0070C0"/>
                </a:solidFill>
              </a:rPr>
              <a:t>rxn</a:t>
            </a:r>
            <a:r>
              <a:rPr lang="en-US" sz="2000" b="1" dirty="0" smtClean="0">
                <a:latin typeface="Times New Roman"/>
                <a:cs typeface="Times New Roman"/>
              </a:rPr>
              <a:t>=</a:t>
            </a:r>
            <a:r>
              <a:rPr lang="en-US" sz="2000" b="1" dirty="0" smtClean="0"/>
              <a:t> </a:t>
            </a:r>
            <a:r>
              <a:rPr lang="en-US" sz="2000" b="1" dirty="0" err="1" smtClean="0">
                <a:solidFill>
                  <a:srgbClr val="FF0000"/>
                </a:solidFill>
              </a:rPr>
              <a:t>C</a:t>
            </a:r>
            <a:r>
              <a:rPr lang="en-US" sz="2000" b="1" baseline="-25000" dirty="0" err="1" smtClean="0">
                <a:solidFill>
                  <a:srgbClr val="FF0000"/>
                </a:solidFill>
              </a:rPr>
              <a:t>cal</a:t>
            </a:r>
            <a:r>
              <a:rPr lang="el-GR" sz="2000" b="1" dirty="0" smtClean="0">
                <a:solidFill>
                  <a:srgbClr val="FF0000"/>
                </a:solidFill>
                <a:latin typeface="Times New Roman"/>
                <a:cs typeface="Times New Roman"/>
              </a:rPr>
              <a:t>Δ</a:t>
            </a:r>
            <a:r>
              <a:rPr lang="en-US" sz="2000" b="1" dirty="0" smtClean="0">
                <a:solidFill>
                  <a:srgbClr val="FF0000"/>
                </a:solidFill>
                <a:latin typeface="Times New Roman"/>
                <a:cs typeface="Times New Roman"/>
              </a:rPr>
              <a:t>T</a:t>
            </a:r>
            <a:r>
              <a:rPr lang="en-US" sz="2000" b="1" dirty="0" smtClean="0">
                <a:latin typeface="Times New Roman"/>
                <a:cs typeface="Times New Roman"/>
              </a:rPr>
              <a:t> </a:t>
            </a:r>
            <a:r>
              <a:rPr lang="en-US" sz="2000" b="1" dirty="0" smtClean="0">
                <a:solidFill>
                  <a:srgbClr val="FF0000"/>
                </a:solidFill>
                <a:latin typeface="Times New Roman"/>
                <a:cs typeface="Times New Roman"/>
              </a:rPr>
              <a:t>+</a:t>
            </a:r>
            <a:r>
              <a:rPr lang="en-US" sz="2000" b="1" dirty="0" smtClean="0">
                <a:solidFill>
                  <a:srgbClr val="FF0000"/>
                </a:solidFill>
              </a:rPr>
              <a:t> m</a:t>
            </a:r>
            <a:r>
              <a:rPr lang="en-US" sz="2000" b="1" baseline="-25000" dirty="0" smtClean="0">
                <a:solidFill>
                  <a:srgbClr val="FF0000"/>
                </a:solidFill>
              </a:rPr>
              <a:t>H</a:t>
            </a:r>
            <a:r>
              <a:rPr lang="en-US" sz="1400" b="1" baseline="-25000" dirty="0" smtClean="0">
                <a:solidFill>
                  <a:srgbClr val="FF0000"/>
                </a:solidFill>
              </a:rPr>
              <a:t>2</a:t>
            </a:r>
            <a:r>
              <a:rPr lang="en-US" sz="2000" b="1" baseline="-25000" dirty="0" smtClean="0">
                <a:solidFill>
                  <a:srgbClr val="FF0000"/>
                </a:solidFill>
              </a:rPr>
              <a:t>O+sys</a:t>
            </a:r>
            <a:r>
              <a:rPr lang="en-US" sz="2000" b="1" dirty="0" smtClean="0">
                <a:solidFill>
                  <a:srgbClr val="FF0000"/>
                </a:solidFill>
              </a:rPr>
              <a:t>c</a:t>
            </a:r>
            <a:r>
              <a:rPr lang="el-GR" sz="2000" b="1" dirty="0" smtClean="0">
                <a:solidFill>
                  <a:srgbClr val="FF0000"/>
                </a:solidFill>
                <a:latin typeface="Times New Roman"/>
                <a:cs typeface="Times New Roman"/>
              </a:rPr>
              <a:t>Δ</a:t>
            </a:r>
            <a:r>
              <a:rPr lang="en-US" sz="2000" b="1" dirty="0" smtClean="0">
                <a:solidFill>
                  <a:srgbClr val="FF0000"/>
                </a:solidFill>
                <a:latin typeface="Times New Roman"/>
                <a:cs typeface="Times New Roman"/>
              </a:rPr>
              <a:t>T</a:t>
            </a:r>
          </a:p>
          <a:p>
            <a:r>
              <a:rPr lang="en-US" sz="2000" b="1" dirty="0" smtClean="0">
                <a:solidFill>
                  <a:srgbClr val="7030A0"/>
                </a:solidFill>
                <a:latin typeface="Times New Roman"/>
                <a:cs typeface="Times New Roman"/>
              </a:rPr>
              <a:t>Then we can use </a:t>
            </a:r>
            <a:r>
              <a:rPr lang="en-US" sz="2000" b="1" dirty="0" err="1" smtClean="0">
                <a:solidFill>
                  <a:srgbClr val="0070C0"/>
                </a:solidFill>
                <a:latin typeface="Times New Roman"/>
                <a:cs typeface="Times New Roman"/>
              </a:rPr>
              <a:t>q</a:t>
            </a:r>
            <a:r>
              <a:rPr lang="en-US" sz="2000" b="1" baseline="-25000" dirty="0" err="1" smtClean="0">
                <a:solidFill>
                  <a:srgbClr val="0070C0"/>
                </a:solidFill>
                <a:latin typeface="Times New Roman"/>
                <a:cs typeface="Times New Roman"/>
              </a:rPr>
              <a:t>rxn</a:t>
            </a:r>
            <a:r>
              <a:rPr lang="en-US" sz="2000" b="1" dirty="0" smtClean="0">
                <a:solidFill>
                  <a:srgbClr val="7030A0"/>
                </a:solidFill>
                <a:latin typeface="Times New Roman"/>
                <a:cs typeface="Times New Roman"/>
              </a:rPr>
              <a:t> find </a:t>
            </a:r>
            <a:r>
              <a:rPr lang="el-GR" sz="2000" b="1" dirty="0" smtClean="0">
                <a:solidFill>
                  <a:srgbClr val="7030A0"/>
                </a:solidFill>
                <a:latin typeface="Times New Roman"/>
                <a:cs typeface="Times New Roman"/>
              </a:rPr>
              <a:t>Δ</a:t>
            </a:r>
            <a:r>
              <a:rPr lang="en-US" sz="2000" b="1" dirty="0" err="1" smtClean="0">
                <a:solidFill>
                  <a:srgbClr val="7030A0"/>
                </a:solidFill>
                <a:latin typeface="Times New Roman"/>
                <a:cs typeface="Times New Roman"/>
              </a:rPr>
              <a:t>H</a:t>
            </a:r>
            <a:r>
              <a:rPr lang="en-US" sz="2000" b="1" baseline="-25000" dirty="0" err="1" smtClean="0">
                <a:solidFill>
                  <a:srgbClr val="7030A0"/>
                </a:solidFill>
                <a:latin typeface="Times New Roman"/>
                <a:cs typeface="Times New Roman"/>
              </a:rPr>
              <a:t>rxn</a:t>
            </a:r>
            <a:r>
              <a:rPr lang="en-US" sz="2000" b="1" dirty="0" smtClean="0">
                <a:solidFill>
                  <a:srgbClr val="7030A0"/>
                </a:solidFill>
                <a:latin typeface="Times New Roman"/>
                <a:cs typeface="Times New Roman"/>
              </a:rPr>
              <a:t>:</a:t>
            </a:r>
          </a:p>
          <a:p>
            <a:r>
              <a:rPr lang="el-GR" sz="2000" b="1" dirty="0" smtClean="0">
                <a:latin typeface="Times New Roman"/>
                <a:cs typeface="Times New Roman"/>
              </a:rPr>
              <a:t>Δ</a:t>
            </a:r>
            <a:r>
              <a:rPr lang="en-US" sz="2000" b="1" dirty="0" err="1" smtClean="0">
                <a:latin typeface="Times New Roman"/>
                <a:cs typeface="Times New Roman"/>
              </a:rPr>
              <a:t>H</a:t>
            </a:r>
            <a:r>
              <a:rPr lang="en-US" sz="2000" b="1" baseline="-25000" dirty="0" err="1" smtClean="0">
                <a:latin typeface="Times New Roman"/>
                <a:cs typeface="Times New Roman"/>
              </a:rPr>
              <a:t>rxn</a:t>
            </a:r>
            <a:r>
              <a:rPr lang="en-US" sz="2000" b="1" baseline="-25000" dirty="0" smtClean="0">
                <a:latin typeface="Times New Roman"/>
                <a:cs typeface="Times New Roman"/>
              </a:rPr>
              <a:t> </a:t>
            </a:r>
            <a:r>
              <a:rPr lang="en-US" sz="2000" b="1" dirty="0" smtClean="0">
                <a:latin typeface="Times New Roman"/>
                <a:cs typeface="Times New Roman"/>
              </a:rPr>
              <a:t>=</a:t>
            </a:r>
            <a:r>
              <a:rPr lang="en-US" sz="2000" b="1" dirty="0" err="1" smtClean="0">
                <a:latin typeface="Times New Roman"/>
                <a:cs typeface="Times New Roman"/>
              </a:rPr>
              <a:t>q</a:t>
            </a:r>
            <a:r>
              <a:rPr lang="en-US" sz="2000" b="1" baseline="-25000" dirty="0" err="1" smtClean="0">
                <a:latin typeface="Times New Roman"/>
                <a:cs typeface="Times New Roman"/>
              </a:rPr>
              <a:t>rxn</a:t>
            </a:r>
            <a:r>
              <a:rPr lang="en-US" sz="2000" b="1" dirty="0" smtClean="0">
                <a:latin typeface="Times New Roman"/>
                <a:cs typeface="Times New Roman"/>
              </a:rPr>
              <a:t>/</a:t>
            </a:r>
            <a:r>
              <a:rPr lang="en-US" sz="2000" b="1" dirty="0" err="1" smtClean="0">
                <a:latin typeface="Times New Roman"/>
                <a:cs typeface="Times New Roman"/>
              </a:rPr>
              <a:t>mol</a:t>
            </a:r>
            <a:r>
              <a:rPr lang="en-US" sz="2000" b="1" baseline="-25000" dirty="0" err="1" smtClean="0">
                <a:latin typeface="Times New Roman"/>
                <a:cs typeface="Times New Roman"/>
              </a:rPr>
              <a:t>react</a:t>
            </a:r>
            <a:endParaRPr lang="en-US" sz="2000" b="1" baseline="-25000" dirty="0"/>
          </a:p>
        </p:txBody>
      </p:sp>
      <p:sp>
        <p:nvSpPr>
          <p:cNvPr id="16" name="TextBox 15"/>
          <p:cNvSpPr txBox="1"/>
          <p:nvPr/>
        </p:nvSpPr>
        <p:spPr>
          <a:xfrm>
            <a:off x="4399878" y="5663879"/>
            <a:ext cx="4747426" cy="1200329"/>
          </a:xfrm>
          <a:prstGeom prst="rect">
            <a:avLst/>
          </a:prstGeom>
          <a:solidFill>
            <a:schemeClr val="accent3"/>
          </a:solidFill>
        </p:spPr>
        <p:txBody>
          <a:bodyPr wrap="square" rtlCol="0">
            <a:spAutoFit/>
          </a:bodyPr>
          <a:lstStyle>
            <a:defPPr>
              <a:defRPr lang="en-US"/>
            </a:defPPr>
            <a:lvl1pPr>
              <a:defRPr sz="1050"/>
            </a:lvl1pPr>
          </a:lstStyle>
          <a:p>
            <a:r>
              <a:rPr lang="en-US" sz="900" u="sng" dirty="0" smtClean="0"/>
              <a:t>Learning Objectives</a:t>
            </a:r>
            <a:r>
              <a:rPr lang="en-US" sz="900" dirty="0" smtClean="0"/>
              <a:t> </a:t>
            </a:r>
          </a:p>
          <a:p>
            <a:r>
              <a:rPr lang="en-US" sz="900" dirty="0" smtClean="0"/>
              <a:t>LO 5.4: The student is able to use conservation of energy to relate the magnitudes of the energy changes occurring in two or more interacting systems, including identification of the systems, the type (heat versus work), or the direction of energy flow. </a:t>
            </a:r>
          </a:p>
          <a:p>
            <a:r>
              <a:rPr lang="en-US" sz="900" dirty="0" smtClean="0"/>
              <a:t>LO 5.7: The student is able to design and/or interpret the results of an experiment in which </a:t>
            </a:r>
            <a:r>
              <a:rPr lang="en-US" sz="900" dirty="0" err="1" smtClean="0"/>
              <a:t>calorimetry</a:t>
            </a:r>
            <a:r>
              <a:rPr lang="en-US" sz="900" dirty="0" smtClean="0"/>
              <a:t> is used to determine the change in enthalpy of a chemical process (heating/cooling, phase transition, or chemical reaction) at constant pressure. </a:t>
            </a:r>
            <a:endParaRPr lang="en-US" sz="900" u="sng" dirty="0" smtClean="0"/>
          </a:p>
        </p:txBody>
      </p:sp>
      <p:sp>
        <p:nvSpPr>
          <p:cNvPr id="17" name="TextBox 16"/>
          <p:cNvSpPr txBox="1"/>
          <p:nvPr/>
        </p:nvSpPr>
        <p:spPr>
          <a:xfrm>
            <a:off x="0" y="5663880"/>
            <a:ext cx="4399878" cy="1200329"/>
          </a:xfrm>
          <a:prstGeom prst="rect">
            <a:avLst/>
          </a:prstGeom>
          <a:solidFill>
            <a:schemeClr val="accent6"/>
          </a:solidFill>
        </p:spPr>
        <p:txBody>
          <a:bodyPr wrap="square" rtlCol="0">
            <a:spAutoFit/>
          </a:bodyPr>
          <a:lstStyle/>
          <a:p>
            <a:pPr marL="0" lvl="1"/>
            <a:r>
              <a:rPr lang="en-US" sz="900" u="sng" dirty="0" smtClean="0"/>
              <a:t>Science Practices</a:t>
            </a:r>
          </a:p>
          <a:p>
            <a:pPr marL="0" lvl="1"/>
            <a:r>
              <a:rPr lang="en-US" sz="900" dirty="0" smtClean="0"/>
              <a:t>1.4 The student can </a:t>
            </a:r>
            <a:r>
              <a:rPr lang="en-US" sz="900" i="1" dirty="0" smtClean="0"/>
              <a:t>use representations and models </a:t>
            </a:r>
            <a:r>
              <a:rPr lang="en-US" sz="900" dirty="0" smtClean="0"/>
              <a:t>to analyze situations or solve problems qualitatively and quantitatively.</a:t>
            </a:r>
          </a:p>
          <a:p>
            <a:pPr marL="0" lvl="1"/>
            <a:r>
              <a:rPr lang="en-US" sz="900" dirty="0" smtClean="0"/>
              <a:t>2.2 The student can </a:t>
            </a:r>
            <a:r>
              <a:rPr lang="en-US" sz="900" i="1" dirty="0" smtClean="0"/>
              <a:t>apply mathematical routines </a:t>
            </a:r>
            <a:r>
              <a:rPr lang="en-US" sz="900" dirty="0" smtClean="0"/>
              <a:t>to quantities that describe natural phenomena.</a:t>
            </a:r>
          </a:p>
          <a:p>
            <a:pPr marL="0" lvl="1"/>
            <a:r>
              <a:rPr lang="en-US" sz="900" dirty="0" smtClean="0"/>
              <a:t>4.2 The student can </a:t>
            </a:r>
            <a:r>
              <a:rPr lang="en-US" sz="900" i="1" dirty="0" smtClean="0"/>
              <a:t>design a plan </a:t>
            </a:r>
            <a:r>
              <a:rPr lang="en-US" sz="900" dirty="0" smtClean="0"/>
              <a:t>for collecting data to answer a particular scientific question.</a:t>
            </a:r>
          </a:p>
          <a:p>
            <a:pPr marL="0" lvl="1"/>
            <a:r>
              <a:rPr lang="en-US" sz="900" dirty="0" smtClean="0"/>
              <a:t>5.1 The student can </a:t>
            </a:r>
            <a:r>
              <a:rPr lang="en-US" sz="900" i="1" dirty="0" smtClean="0"/>
              <a:t>analyze data </a:t>
            </a:r>
            <a:r>
              <a:rPr lang="en-US" sz="900" dirty="0" smtClean="0"/>
              <a:t>to identify patterns or relationships.</a:t>
            </a:r>
            <a:endParaRPr lang="en-US" sz="900" u="sng" dirty="0" smtClean="0"/>
          </a:p>
        </p:txBody>
      </p:sp>
      <p:sp>
        <p:nvSpPr>
          <p:cNvPr id="19" name="Curved Up Arrow 18"/>
          <p:cNvSpPr/>
          <p:nvPr/>
        </p:nvSpPr>
        <p:spPr>
          <a:xfrm rot="21246432">
            <a:off x="5971693" y="4975966"/>
            <a:ext cx="1428389" cy="274205"/>
          </a:xfrm>
          <a:prstGeom prst="curvedUpArrow">
            <a:avLst>
              <a:gd name="adj1" fmla="val 132627"/>
              <a:gd name="adj2" fmla="val 132627"/>
              <a:gd name="adj3" fmla="val 41951"/>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0" name="TextBox 19"/>
          <p:cNvSpPr txBox="1"/>
          <p:nvPr/>
        </p:nvSpPr>
        <p:spPr>
          <a:xfrm>
            <a:off x="8372304" y="3910296"/>
            <a:ext cx="667427" cy="276999"/>
          </a:xfrm>
          <a:prstGeom prst="rect">
            <a:avLst/>
          </a:prstGeom>
          <a:noFill/>
        </p:spPr>
        <p:txBody>
          <a:bodyPr wrap="none" rtlCol="0">
            <a:spAutoFit/>
          </a:bodyPr>
          <a:lstStyle/>
          <a:p>
            <a:r>
              <a:rPr lang="en-US" sz="1200" dirty="0" smtClean="0">
                <a:hlinkClick r:id="rId6"/>
              </a:rPr>
              <a:t>Source</a:t>
            </a:r>
            <a:endParaRPr lang="en-US" dirty="0"/>
          </a:p>
        </p:txBody>
      </p:sp>
      <p:grpSp>
        <p:nvGrpSpPr>
          <p:cNvPr id="25" name="Group 24"/>
          <p:cNvGrpSpPr/>
          <p:nvPr/>
        </p:nvGrpSpPr>
        <p:grpSpPr>
          <a:xfrm>
            <a:off x="-5868" y="1294008"/>
            <a:ext cx="3944822" cy="4368408"/>
            <a:chOff x="1" y="1295471"/>
            <a:chExt cx="3944822" cy="4368408"/>
          </a:xfrm>
        </p:grpSpPr>
        <p:pic>
          <p:nvPicPr>
            <p:cNvPr id="3078" name="Picture 6" descr="http://www.chem.purdue.edu/gchelp/howtosolveit/Thermodynamics/ThermoArt/Calorimeter.JPG"/>
            <p:cNvPicPr>
              <a:picLocks noChangeAspect="1" noChangeArrowheads="1"/>
            </p:cNvPicPr>
            <p:nvPr/>
          </p:nvPicPr>
          <p:blipFill>
            <a:blip r:embed="rId7"/>
            <a:srcRect/>
            <a:stretch>
              <a:fillRect/>
            </a:stretch>
          </p:blipFill>
          <p:spPr bwMode="auto">
            <a:xfrm>
              <a:off x="91874" y="3910296"/>
              <a:ext cx="3356406" cy="1753583"/>
            </a:xfrm>
            <a:prstGeom prst="rect">
              <a:avLst/>
            </a:prstGeom>
            <a:noFill/>
          </p:spPr>
        </p:pic>
        <p:pic>
          <p:nvPicPr>
            <p:cNvPr id="3074" name="Picture 2" descr="Calorimetry – Part 2ApplicationsA calorimeter is used tomeasure the heatabsorbed or released ina chemical (or other)proces..."/>
            <p:cNvPicPr>
              <a:picLocks noChangeAspect="1" noChangeArrowheads="1"/>
            </p:cNvPicPr>
            <p:nvPr/>
          </p:nvPicPr>
          <p:blipFill>
            <a:blip r:embed="rId8"/>
            <a:srcRect/>
            <a:stretch>
              <a:fillRect/>
            </a:stretch>
          </p:blipFill>
          <p:spPr bwMode="auto">
            <a:xfrm>
              <a:off x="1" y="1295471"/>
              <a:ext cx="3944822" cy="2958617"/>
            </a:xfrm>
            <a:prstGeom prst="rect">
              <a:avLst/>
            </a:prstGeom>
            <a:noFill/>
          </p:spPr>
        </p:pic>
        <p:sp>
          <p:nvSpPr>
            <p:cNvPr id="15" name="Rectangle 14"/>
            <p:cNvSpPr/>
            <p:nvPr/>
          </p:nvSpPr>
          <p:spPr>
            <a:xfrm>
              <a:off x="187287" y="3633297"/>
              <a:ext cx="1531344" cy="276999"/>
            </a:xfrm>
            <a:prstGeom prst="rect">
              <a:avLst/>
            </a:prstGeom>
          </p:spPr>
          <p:txBody>
            <a:bodyPr wrap="square">
              <a:spAutoFit/>
            </a:bodyPr>
            <a:lstStyle/>
            <a:p>
              <a:pPr lvl="1"/>
              <a:r>
                <a:rPr lang="en-US" sz="1200" dirty="0" smtClean="0"/>
                <a:t>Constant P</a:t>
              </a:r>
            </a:p>
          </p:txBody>
        </p:sp>
        <p:sp>
          <p:nvSpPr>
            <p:cNvPr id="22" name="TextBox 21"/>
            <p:cNvSpPr txBox="1"/>
            <p:nvPr/>
          </p:nvSpPr>
          <p:spPr>
            <a:xfrm>
              <a:off x="3114566" y="5366302"/>
              <a:ext cx="667427" cy="276999"/>
            </a:xfrm>
            <a:prstGeom prst="rect">
              <a:avLst/>
            </a:prstGeom>
            <a:noFill/>
          </p:spPr>
          <p:txBody>
            <a:bodyPr wrap="none" rtlCol="0">
              <a:spAutoFit/>
            </a:bodyPr>
            <a:lstStyle/>
            <a:p>
              <a:r>
                <a:rPr lang="en-US" sz="1200" dirty="0" smtClean="0">
                  <a:hlinkClick r:id="rId9"/>
                </a:rPr>
                <a:t>Source</a:t>
              </a:r>
              <a:endParaRPr lang="en-US" dirty="0"/>
            </a:p>
          </p:txBody>
        </p:sp>
      </p:grpSp>
      <p:sp>
        <p:nvSpPr>
          <p:cNvPr id="24" name="TextBox 23"/>
          <p:cNvSpPr txBox="1"/>
          <p:nvPr/>
        </p:nvSpPr>
        <p:spPr>
          <a:xfrm>
            <a:off x="3448280" y="83456"/>
            <a:ext cx="4487318" cy="1015663"/>
          </a:xfrm>
          <a:prstGeom prst="rect">
            <a:avLst/>
          </a:prstGeom>
        </p:spPr>
        <p:style>
          <a:lnRef idx="1">
            <a:schemeClr val="accent5"/>
          </a:lnRef>
          <a:fillRef idx="3">
            <a:schemeClr val="accent5"/>
          </a:fillRef>
          <a:effectRef idx="2">
            <a:schemeClr val="accent5"/>
          </a:effectRef>
          <a:fontRef idx="minor">
            <a:schemeClr val="lt1"/>
          </a:fontRef>
        </p:style>
        <p:txBody>
          <a:bodyPr wrap="square" rtlCol="0">
            <a:spAutoFit/>
          </a:bodyPr>
          <a:lstStyle/>
          <a:p>
            <a:r>
              <a:rPr lang="en-US" sz="1400" dirty="0" smtClean="0">
                <a:latin typeface="Freefrm721 Blk BT" pitchFamily="66" charset="0"/>
              </a:rPr>
              <a:t>Application of </a:t>
            </a:r>
            <a:r>
              <a:rPr lang="en-US" sz="1400" u="sng" dirty="0" smtClean="0">
                <a:latin typeface="Freefrm721 Blk BT" pitchFamily="66" charset="0"/>
              </a:rPr>
              <a:t>Law of Conservation of Energy</a:t>
            </a:r>
            <a:r>
              <a:rPr lang="en-US" sz="1400" dirty="0" smtClean="0">
                <a:latin typeface="Freefrm721 Blk BT" pitchFamily="66" charset="0"/>
              </a:rPr>
              <a:t>: All heat produced/consumed during reaction (system) is exchanged with the surroundings.</a:t>
            </a:r>
          </a:p>
          <a:p>
            <a:endParaRPr lang="en-US" dirty="0"/>
          </a:p>
        </p:txBody>
      </p:sp>
      <p:sp>
        <p:nvSpPr>
          <p:cNvPr id="10" name="TextBox 9"/>
          <p:cNvSpPr txBox="1"/>
          <p:nvPr/>
        </p:nvSpPr>
        <p:spPr>
          <a:xfrm>
            <a:off x="22032" y="1394624"/>
            <a:ext cx="2324561" cy="307777"/>
          </a:xfrm>
          <a:prstGeom prst="rect">
            <a:avLst/>
          </a:prstGeom>
          <a:solidFill>
            <a:schemeClr val="bg2">
              <a:lumMod val="40000"/>
              <a:lumOff val="60000"/>
            </a:schemeClr>
          </a:solidFill>
        </p:spPr>
        <p:txBody>
          <a:bodyPr wrap="square" rtlCol="0">
            <a:spAutoFit/>
          </a:bodyPr>
          <a:lstStyle/>
          <a:p>
            <a:r>
              <a:rPr lang="en-US" sz="1400" dirty="0" smtClean="0"/>
              <a:t>Coffee Cup Calorimeter</a:t>
            </a:r>
            <a:endParaRPr lang="en-US" sz="1400" dirty="0"/>
          </a:p>
        </p:txBody>
      </p:sp>
    </p:spTree>
    <p:extLst>
      <p:ext uri="{BB962C8B-B14F-4D97-AF65-F5344CB8AC3E}">
        <p14:creationId xmlns:p14="http://schemas.microsoft.com/office/powerpoint/2010/main" val="343416048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nodeType="clickEffect">
                                  <p:stCondLst>
                                    <p:cond delay="0"/>
                                  </p:stCondLst>
                                  <p:childTnLst>
                                    <p:animEffect transition="out" filter="randombar(horizontal)">
                                      <p:cBhvr>
                                        <p:cTn id="6" dur="500"/>
                                        <p:tgtEl>
                                          <p:spTgt spid="25"/>
                                        </p:tgtEl>
                                      </p:cBhvr>
                                    </p:animEffect>
                                    <p:set>
                                      <p:cBhvr>
                                        <p:cTn id="7" dur="1" fill="hold">
                                          <p:stCondLst>
                                            <p:cond delay="499"/>
                                          </p:stCondLst>
                                        </p:cTn>
                                        <p:tgtEl>
                                          <p:spTgt spid="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descr="analysis of anions"/>
          <p:cNvPicPr>
            <a:picLocks noChangeAspect="1" noChangeArrowheads="1"/>
          </p:cNvPicPr>
          <p:nvPr/>
        </p:nvPicPr>
        <p:blipFill>
          <a:blip r:embed="rId2"/>
          <a:srcRect/>
          <a:stretch>
            <a:fillRect/>
          </a:stretch>
        </p:blipFill>
        <p:spPr bwMode="auto">
          <a:xfrm>
            <a:off x="4324511" y="2314343"/>
            <a:ext cx="4633952" cy="3383386"/>
          </a:xfrm>
          <a:prstGeom prst="rect">
            <a:avLst/>
          </a:prstGeom>
          <a:noFill/>
        </p:spPr>
      </p:pic>
      <p:sp>
        <p:nvSpPr>
          <p:cNvPr id="2" name="Title 1"/>
          <p:cNvSpPr>
            <a:spLocks noGrp="1"/>
          </p:cNvSpPr>
          <p:nvPr>
            <p:ph type="title"/>
          </p:nvPr>
        </p:nvSpPr>
        <p:spPr/>
        <p:txBody>
          <a:bodyPr/>
          <a:lstStyle/>
          <a:p>
            <a:r>
              <a:rPr lang="en-US" dirty="0" smtClean="0">
                <a:solidFill>
                  <a:srgbClr val="00B0F0"/>
                </a:solidFill>
              </a:rPr>
              <a:t>Qualitative Analysis</a:t>
            </a:r>
            <a:br>
              <a:rPr lang="en-US" dirty="0" smtClean="0">
                <a:solidFill>
                  <a:srgbClr val="00B0F0"/>
                </a:solidFill>
              </a:rPr>
            </a:br>
            <a:endParaRPr lang="en-US" dirty="0">
              <a:solidFill>
                <a:srgbClr val="00B0F0"/>
              </a:solidFill>
            </a:endParaRPr>
          </a:p>
        </p:txBody>
      </p:sp>
      <p:pic>
        <p:nvPicPr>
          <p:cNvPr id="8" name="Content Placeholder 7" descr="qual lab.jpg"/>
          <p:cNvPicPr>
            <a:picLocks noGrp="1" noChangeAspect="1"/>
          </p:cNvPicPr>
          <p:nvPr>
            <p:ph sz="half" idx="1"/>
          </p:nvPr>
        </p:nvPicPr>
        <p:blipFill>
          <a:blip r:embed="rId3"/>
          <a:srcRect l="9900" t="6426" r="11038"/>
          <a:stretch>
            <a:fillRect/>
          </a:stretch>
        </p:blipFill>
        <p:spPr>
          <a:xfrm>
            <a:off x="4902506" y="356299"/>
            <a:ext cx="2891770" cy="1925198"/>
          </a:xfrm>
        </p:spPr>
      </p:pic>
      <p:sp>
        <p:nvSpPr>
          <p:cNvPr id="5" name="TextBox 4"/>
          <p:cNvSpPr txBox="1"/>
          <p:nvPr/>
        </p:nvSpPr>
        <p:spPr>
          <a:xfrm>
            <a:off x="7935598" y="-32652"/>
            <a:ext cx="1141559" cy="369332"/>
          </a:xfrm>
          <a:prstGeom prst="rect">
            <a:avLst/>
          </a:prstGeom>
          <a:noFill/>
        </p:spPr>
        <p:txBody>
          <a:bodyPr wrap="square" rtlCol="0">
            <a:spAutoFit/>
          </a:bodyPr>
          <a:lstStyle/>
          <a:p>
            <a:r>
              <a:rPr lang="en-US" dirty="0" smtClean="0">
                <a:hlinkClick r:id="rId4"/>
              </a:rPr>
              <a:t>Source</a:t>
            </a:r>
            <a:endParaRPr lang="en-US" dirty="0"/>
          </a:p>
        </p:txBody>
      </p:sp>
      <p:sp>
        <p:nvSpPr>
          <p:cNvPr id="6" name="TextBox 5"/>
          <p:cNvSpPr txBox="1"/>
          <p:nvPr/>
        </p:nvSpPr>
        <p:spPr>
          <a:xfrm>
            <a:off x="7172843" y="-33051"/>
            <a:ext cx="894959" cy="369332"/>
          </a:xfrm>
          <a:prstGeom prst="rect">
            <a:avLst/>
          </a:prstGeom>
          <a:noFill/>
        </p:spPr>
        <p:txBody>
          <a:bodyPr wrap="square" rtlCol="0">
            <a:spAutoFit/>
          </a:bodyPr>
          <a:lstStyle/>
          <a:p>
            <a:r>
              <a:rPr lang="en-US" dirty="0" smtClean="0">
                <a:hlinkClick r:id="rId5"/>
              </a:rPr>
              <a:t>Video</a:t>
            </a:r>
            <a:endParaRPr lang="en-US" dirty="0"/>
          </a:p>
        </p:txBody>
      </p:sp>
      <p:sp>
        <p:nvSpPr>
          <p:cNvPr id="7" name="TextBox 6"/>
          <p:cNvSpPr txBox="1"/>
          <p:nvPr/>
        </p:nvSpPr>
        <p:spPr>
          <a:xfrm>
            <a:off x="4219542" y="-32652"/>
            <a:ext cx="1526227" cy="369332"/>
          </a:xfrm>
          <a:prstGeom prst="rect">
            <a:avLst/>
          </a:prstGeom>
          <a:noFill/>
        </p:spPr>
        <p:txBody>
          <a:bodyPr wrap="square" rtlCol="0">
            <a:spAutoFit/>
          </a:bodyPr>
          <a:lstStyle/>
          <a:p>
            <a:r>
              <a:rPr lang="en-US" dirty="0" smtClean="0">
                <a:hlinkClick r:id="rId6"/>
              </a:rPr>
              <a:t>Virtual Lab 1</a:t>
            </a:r>
            <a:endParaRPr lang="en-US" dirty="0"/>
          </a:p>
        </p:txBody>
      </p:sp>
      <p:grpSp>
        <p:nvGrpSpPr>
          <p:cNvPr id="17" name="Group 16"/>
          <p:cNvGrpSpPr/>
          <p:nvPr/>
        </p:nvGrpSpPr>
        <p:grpSpPr>
          <a:xfrm>
            <a:off x="-1" y="5807100"/>
            <a:ext cx="9147304" cy="1061830"/>
            <a:chOff x="-1" y="5663879"/>
            <a:chExt cx="9147304" cy="1061830"/>
          </a:xfrm>
        </p:grpSpPr>
        <p:sp>
          <p:nvSpPr>
            <p:cNvPr id="9" name="TextBox 8"/>
            <p:cNvSpPr txBox="1"/>
            <p:nvPr/>
          </p:nvSpPr>
          <p:spPr>
            <a:xfrm>
              <a:off x="4759286" y="5663879"/>
              <a:ext cx="4388017" cy="1061829"/>
            </a:xfrm>
            <a:prstGeom prst="rect">
              <a:avLst/>
            </a:prstGeom>
            <a:solidFill>
              <a:schemeClr val="accent3"/>
            </a:solidFill>
          </p:spPr>
          <p:txBody>
            <a:bodyPr wrap="square" rtlCol="0">
              <a:spAutoFit/>
            </a:bodyPr>
            <a:lstStyle>
              <a:defPPr>
                <a:defRPr lang="en-US"/>
              </a:defPPr>
              <a:lvl1pPr>
                <a:defRPr sz="1050"/>
              </a:lvl1pPr>
            </a:lstStyle>
            <a:p>
              <a:r>
                <a:rPr lang="en-US" sz="900" u="sng" dirty="0" smtClean="0"/>
                <a:t>Learning Objectives</a:t>
              </a:r>
              <a:r>
                <a:rPr lang="en-US" sz="900" dirty="0" smtClean="0"/>
                <a:t> </a:t>
              </a:r>
            </a:p>
            <a:p>
              <a:r>
                <a:rPr lang="en-US" sz="900" dirty="0" smtClean="0"/>
                <a:t>LO 6.21: The student can predict the solubility of a salt, or rank the solubility of salts, given the relevant </a:t>
              </a:r>
              <a:r>
                <a:rPr lang="en-US" sz="900" dirty="0" err="1" smtClean="0"/>
                <a:t>Ksp</a:t>
              </a:r>
              <a:r>
                <a:rPr lang="en-US" sz="900" dirty="0" smtClean="0"/>
                <a:t> values. </a:t>
              </a:r>
            </a:p>
            <a:p>
              <a:r>
                <a:rPr lang="en-US" sz="900" dirty="0" smtClean="0"/>
                <a:t>LO 6.22: The student can interpret data regarding solubility of salts to determine, or rank, the relevant </a:t>
              </a:r>
              <a:r>
                <a:rPr lang="en-US" sz="900" dirty="0" err="1" smtClean="0"/>
                <a:t>Ksp</a:t>
              </a:r>
              <a:r>
                <a:rPr lang="en-US" sz="900" dirty="0" smtClean="0"/>
                <a:t> values. </a:t>
              </a:r>
            </a:p>
            <a:p>
              <a:r>
                <a:rPr lang="en-US" sz="900" dirty="0" smtClean="0"/>
                <a:t>LO 6.23: The student can interpret data regarding the relative solubility of salts in terms of factors (common ions, pH) that influence the solubility. </a:t>
              </a:r>
              <a:endParaRPr lang="en-US" sz="900" u="sng" dirty="0" smtClean="0"/>
            </a:p>
          </p:txBody>
        </p:sp>
        <p:sp>
          <p:nvSpPr>
            <p:cNvPr id="10" name="TextBox 9"/>
            <p:cNvSpPr txBox="1"/>
            <p:nvPr/>
          </p:nvSpPr>
          <p:spPr>
            <a:xfrm>
              <a:off x="-1" y="5663880"/>
              <a:ext cx="4759287" cy="1061829"/>
            </a:xfrm>
            <a:prstGeom prst="rect">
              <a:avLst/>
            </a:prstGeom>
            <a:solidFill>
              <a:schemeClr val="accent6"/>
            </a:solidFill>
          </p:spPr>
          <p:txBody>
            <a:bodyPr wrap="square" rtlCol="0">
              <a:spAutoFit/>
            </a:bodyPr>
            <a:lstStyle/>
            <a:p>
              <a:pPr marL="0" lvl="1"/>
              <a:r>
                <a:rPr lang="en-US" sz="900" u="sng" dirty="0" smtClean="0"/>
                <a:t>Science Practices</a:t>
              </a:r>
            </a:p>
            <a:p>
              <a:pPr marL="0" lvl="1"/>
              <a:r>
                <a:rPr lang="en-US" sz="900" dirty="0" smtClean="0"/>
                <a:t>2.2 The student can </a:t>
              </a:r>
              <a:r>
                <a:rPr lang="en-US" sz="900" i="1" dirty="0" smtClean="0"/>
                <a:t>apply mathematical routines </a:t>
              </a:r>
              <a:r>
                <a:rPr lang="en-US" sz="900" dirty="0" smtClean="0"/>
                <a:t>to quantities that describe natural phenomena.</a:t>
              </a:r>
            </a:p>
            <a:p>
              <a:pPr marL="0" lvl="1"/>
              <a:r>
                <a:rPr lang="en-US" sz="900" dirty="0" smtClean="0"/>
                <a:t>2.3 The student can </a:t>
              </a:r>
              <a:r>
                <a:rPr lang="en-US" sz="900" i="1" dirty="0" smtClean="0"/>
                <a:t>estimate numerically </a:t>
              </a:r>
              <a:r>
                <a:rPr lang="en-US" sz="900" dirty="0" smtClean="0"/>
                <a:t>quantities that describe natural phenomena.</a:t>
              </a:r>
            </a:p>
            <a:p>
              <a:pPr marL="0" lvl="1"/>
              <a:r>
                <a:rPr lang="en-US" sz="900" dirty="0" smtClean="0"/>
                <a:t>5.1 The student can </a:t>
              </a:r>
              <a:r>
                <a:rPr lang="en-US" sz="900" i="1" dirty="0" smtClean="0"/>
                <a:t>analyze data </a:t>
              </a:r>
              <a:r>
                <a:rPr lang="en-US" sz="900" dirty="0" smtClean="0"/>
                <a:t>to identify patterns or relationships.</a:t>
              </a:r>
            </a:p>
            <a:p>
              <a:pPr marL="0" lvl="1"/>
              <a:r>
                <a:rPr lang="en-US" sz="900" dirty="0" smtClean="0"/>
                <a:t>6.4 The student can </a:t>
              </a:r>
              <a:r>
                <a:rPr lang="en-US" sz="900" i="1" dirty="0" smtClean="0"/>
                <a:t>make claims and predictions about natural phenomena </a:t>
              </a:r>
              <a:r>
                <a:rPr lang="en-US" sz="900" dirty="0" smtClean="0"/>
                <a:t>based on scientific theories and models.</a:t>
              </a:r>
              <a:endParaRPr lang="en-US" sz="900" u="sng" dirty="0" smtClean="0"/>
            </a:p>
          </p:txBody>
        </p:sp>
      </p:grpSp>
      <p:pic>
        <p:nvPicPr>
          <p:cNvPr id="1026" name="Picture 2" descr="http://www.compoundchem.com/wp-content/uploads/2014/02/Metal-Ion-Flame-Tests.png"/>
          <p:cNvPicPr>
            <a:picLocks noChangeAspect="1" noChangeArrowheads="1"/>
          </p:cNvPicPr>
          <p:nvPr/>
        </p:nvPicPr>
        <p:blipFill>
          <a:blip r:embed="rId7"/>
          <a:srcRect l="33224"/>
          <a:stretch>
            <a:fillRect/>
          </a:stretch>
        </p:blipFill>
        <p:spPr bwMode="auto">
          <a:xfrm>
            <a:off x="1344541" y="1081151"/>
            <a:ext cx="2979969" cy="3130209"/>
          </a:xfrm>
          <a:prstGeom prst="rect">
            <a:avLst/>
          </a:prstGeom>
          <a:noFill/>
        </p:spPr>
      </p:pic>
      <p:sp>
        <p:nvSpPr>
          <p:cNvPr id="14" name="TextBox 13"/>
          <p:cNvSpPr txBox="1"/>
          <p:nvPr/>
        </p:nvSpPr>
        <p:spPr>
          <a:xfrm>
            <a:off x="5668650" y="-33051"/>
            <a:ext cx="1526227" cy="369332"/>
          </a:xfrm>
          <a:prstGeom prst="rect">
            <a:avLst/>
          </a:prstGeom>
          <a:noFill/>
        </p:spPr>
        <p:txBody>
          <a:bodyPr wrap="square" rtlCol="0">
            <a:spAutoFit/>
          </a:bodyPr>
          <a:lstStyle/>
          <a:p>
            <a:r>
              <a:rPr lang="en-US" dirty="0" smtClean="0">
                <a:hlinkClick r:id="rId8"/>
              </a:rPr>
              <a:t>Virtual Lab 2</a:t>
            </a:r>
            <a:endParaRPr lang="en-US" dirty="0"/>
          </a:p>
        </p:txBody>
      </p:sp>
      <p:pic>
        <p:nvPicPr>
          <p:cNvPr id="1028" name="Picture 4" descr="cation analysis summary"/>
          <p:cNvPicPr>
            <a:picLocks noChangeAspect="1" noChangeArrowheads="1"/>
          </p:cNvPicPr>
          <p:nvPr/>
        </p:nvPicPr>
        <p:blipFill>
          <a:blip r:embed="rId9"/>
          <a:srcRect/>
          <a:stretch>
            <a:fillRect/>
          </a:stretch>
        </p:blipFill>
        <p:spPr bwMode="auto">
          <a:xfrm>
            <a:off x="4335528" y="2358616"/>
            <a:ext cx="4633952" cy="3331991"/>
          </a:xfrm>
          <a:prstGeom prst="rect">
            <a:avLst/>
          </a:prstGeom>
          <a:noFill/>
        </p:spPr>
      </p:pic>
      <p:sp>
        <p:nvSpPr>
          <p:cNvPr id="18" name="TextBox 17"/>
          <p:cNvSpPr txBox="1"/>
          <p:nvPr/>
        </p:nvSpPr>
        <p:spPr>
          <a:xfrm>
            <a:off x="1" y="4156275"/>
            <a:ext cx="4324510" cy="1477328"/>
          </a:xfrm>
          <a:prstGeom prst="rect">
            <a:avLst/>
          </a:prstGeom>
          <a:solidFill>
            <a:schemeClr val="accent6">
              <a:lumMod val="60000"/>
              <a:lumOff val="40000"/>
            </a:schemeClr>
          </a:solidFill>
        </p:spPr>
        <p:txBody>
          <a:bodyPr wrap="square" rtlCol="0">
            <a:spAutoFit/>
          </a:bodyPr>
          <a:lstStyle/>
          <a:p>
            <a:r>
              <a:rPr lang="en-US" dirty="0" smtClean="0"/>
              <a:t>Remember that the lower the </a:t>
            </a:r>
            <a:r>
              <a:rPr lang="en-US" dirty="0" err="1" smtClean="0"/>
              <a:t>K</a:t>
            </a:r>
            <a:r>
              <a:rPr lang="en-US" baseline="-25000" dirty="0" err="1" smtClean="0"/>
              <a:t>sp</a:t>
            </a:r>
            <a:r>
              <a:rPr lang="en-US" dirty="0" smtClean="0"/>
              <a:t>, the less soluble the substance.  Qualitative analysis then also allows a ranking of salts by </a:t>
            </a:r>
            <a:r>
              <a:rPr lang="en-US" dirty="0" err="1" smtClean="0"/>
              <a:t>K</a:t>
            </a:r>
            <a:r>
              <a:rPr lang="en-US" baseline="-25000" dirty="0" err="1" smtClean="0"/>
              <a:t>sp</a:t>
            </a:r>
            <a:r>
              <a:rPr lang="en-US" dirty="0" smtClean="0"/>
              <a:t>, and demonstrates the effect of pH on solubility.</a:t>
            </a:r>
            <a:endParaRPr lang="en-US" dirty="0"/>
          </a:p>
        </p:txBody>
      </p:sp>
      <p:pic>
        <p:nvPicPr>
          <p:cNvPr id="1034" name="Picture 10" descr="Metal Ion Flame Tests"/>
          <p:cNvPicPr>
            <a:picLocks noChangeAspect="1" noChangeArrowheads="1"/>
          </p:cNvPicPr>
          <p:nvPr/>
        </p:nvPicPr>
        <p:blipFill>
          <a:blip r:embed="rId7"/>
          <a:srcRect r="68295"/>
          <a:stretch>
            <a:fillRect/>
          </a:stretch>
        </p:blipFill>
        <p:spPr bwMode="auto">
          <a:xfrm>
            <a:off x="0" y="1130325"/>
            <a:ext cx="1344542" cy="2974656"/>
          </a:xfrm>
          <a:prstGeom prst="rect">
            <a:avLst/>
          </a:prstGeom>
          <a:noFill/>
        </p:spPr>
      </p:pic>
    </p:spTree>
    <p:extLst>
      <p:ext uri="{BB962C8B-B14F-4D97-AF65-F5344CB8AC3E}">
        <p14:creationId xmlns:p14="http://schemas.microsoft.com/office/powerpoint/2010/main" val="53511592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26" fill="hold" nodeType="clickEffect">
                                  <p:stCondLst>
                                    <p:cond delay="0"/>
                                  </p:stCondLst>
                                  <p:childTnLst>
                                    <p:animEffect transition="out" filter="barn(inHorizontal)">
                                      <p:cBhvr>
                                        <p:cTn id="6" dur="500"/>
                                        <p:tgtEl>
                                          <p:spTgt spid="1028"/>
                                        </p:tgtEl>
                                      </p:cBhvr>
                                    </p:animEffect>
                                    <p:set>
                                      <p:cBhvr>
                                        <p:cTn id="7" dur="1" fill="hold">
                                          <p:stCondLst>
                                            <p:cond delay="499"/>
                                          </p:stCondLst>
                                        </p:cTn>
                                        <p:tgtEl>
                                          <p:spTgt spid="10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95728" y="3431664"/>
            <a:ext cx="5638800" cy="1362075"/>
          </a:xfrm>
        </p:spPr>
        <p:txBody>
          <a:bodyPr>
            <a:normAutofit/>
          </a:bodyPr>
          <a:lstStyle/>
          <a:p>
            <a:r>
              <a:rPr lang="en-US" sz="4000" dirty="0" smtClean="0"/>
              <a:t>Now…</a:t>
            </a:r>
            <a:endParaRPr lang="en-US" sz="4000" dirty="0"/>
          </a:p>
        </p:txBody>
      </p:sp>
      <p:sp>
        <p:nvSpPr>
          <p:cNvPr id="6" name="Text Placeholder 5"/>
          <p:cNvSpPr>
            <a:spLocks noGrp="1"/>
          </p:cNvSpPr>
          <p:nvPr>
            <p:ph type="body" idx="1"/>
          </p:nvPr>
        </p:nvSpPr>
        <p:spPr>
          <a:xfrm>
            <a:off x="1358686" y="4767003"/>
            <a:ext cx="6628032" cy="1500187"/>
          </a:xfrm>
        </p:spPr>
        <p:txBody>
          <a:bodyPr>
            <a:normAutofit fontScale="92500" lnSpcReduction="10000"/>
          </a:bodyPr>
          <a:lstStyle/>
          <a:p>
            <a:r>
              <a:rPr lang="en-US" sz="5000" dirty="0" smtClean="0"/>
              <a:t>Just </a:t>
            </a:r>
            <a:r>
              <a:rPr lang="en-US" sz="5000" smtClean="0"/>
              <a:t>for Fun:</a:t>
            </a:r>
            <a:endParaRPr lang="en-US" sz="5000" dirty="0" smtClean="0"/>
          </a:p>
          <a:p>
            <a:r>
              <a:rPr lang="en-US" sz="5000" dirty="0" smtClean="0"/>
              <a:t>Some “Harry” Problems</a:t>
            </a:r>
            <a:endParaRPr lang="en-US" sz="5000" dirty="0"/>
          </a:p>
        </p:txBody>
      </p:sp>
      <p:pic>
        <p:nvPicPr>
          <p:cNvPr id="2" name="Picture 1" descr="Screen Shot 2016-04-10 at 7.51.07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185820">
            <a:off x="4970696" y="885110"/>
            <a:ext cx="3179481" cy="3040161"/>
          </a:xfrm>
          <a:prstGeom prst="rect">
            <a:avLst/>
          </a:prstGeom>
          <a:ln w="76200" cmpd="sng">
            <a:solidFill>
              <a:schemeClr val="accent4">
                <a:lumMod val="75000"/>
              </a:schemeClr>
            </a:solidFill>
          </a:ln>
        </p:spPr>
      </p:pic>
    </p:spTree>
    <p:extLst>
      <p:ext uri="{BB962C8B-B14F-4D97-AF65-F5344CB8AC3E}">
        <p14:creationId xmlns:p14="http://schemas.microsoft.com/office/powerpoint/2010/main" val="3073285096"/>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98474" y="163262"/>
            <a:ext cx="7556313" cy="1116106"/>
          </a:xfrm>
        </p:spPr>
        <p:txBody>
          <a:bodyPr/>
          <a:lstStyle/>
          <a:p>
            <a:r>
              <a:rPr lang="en-US" dirty="0" smtClean="0"/>
              <a:t>Manipulating </a:t>
            </a:r>
            <a:r>
              <a:rPr lang="en-US" i="1" dirty="0" smtClean="0"/>
              <a:t>Q</a:t>
            </a:r>
            <a:r>
              <a:rPr lang="en-US" dirty="0" smtClean="0"/>
              <a:t> and </a:t>
            </a:r>
            <a:r>
              <a:rPr lang="en-US" i="1" dirty="0" smtClean="0"/>
              <a:t>K</a:t>
            </a:r>
            <a:endParaRPr lang="en-US" dirty="0"/>
          </a:p>
        </p:txBody>
      </p:sp>
      <p:sp>
        <p:nvSpPr>
          <p:cNvPr id="5" name="Content Placeholder 4"/>
          <p:cNvSpPr>
            <a:spLocks noGrp="1"/>
          </p:cNvSpPr>
          <p:nvPr>
            <p:ph sz="half" idx="1"/>
          </p:nvPr>
        </p:nvSpPr>
        <p:spPr>
          <a:xfrm>
            <a:off x="280737" y="903392"/>
            <a:ext cx="7654861" cy="4959685"/>
          </a:xfrm>
        </p:spPr>
        <p:txBody>
          <a:bodyPr>
            <a:normAutofit/>
          </a:bodyPr>
          <a:lstStyle/>
          <a:p>
            <a:r>
              <a:rPr lang="en-US" i="1" dirty="0" smtClean="0"/>
              <a:t>K</a:t>
            </a:r>
            <a:r>
              <a:rPr lang="en-US" dirty="0" smtClean="0"/>
              <a:t> (equilibrium constant) represents the relative amounts of products to reactants at equilibrium at a given temperature.</a:t>
            </a:r>
          </a:p>
          <a:p>
            <a:r>
              <a:rPr lang="en-US" i="1" dirty="0" smtClean="0"/>
              <a:t>Q</a:t>
            </a:r>
            <a:r>
              <a:rPr lang="en-US" dirty="0" smtClean="0"/>
              <a:t> (reaction progress) describes the relative amounts of products to reactants present at any point in the reaction at a given temperature. </a:t>
            </a:r>
          </a:p>
          <a:p>
            <a:r>
              <a:rPr lang="en-US" i="1" dirty="0" smtClean="0"/>
              <a:t>Q</a:t>
            </a:r>
            <a:r>
              <a:rPr lang="en-US" dirty="0" smtClean="0"/>
              <a:t> and </a:t>
            </a:r>
            <a:r>
              <a:rPr lang="en-US" i="1" dirty="0" smtClean="0"/>
              <a:t>K</a:t>
            </a:r>
            <a:r>
              <a:rPr lang="en-US" dirty="0" smtClean="0"/>
              <a:t> only include substances that are gases or in aqueous solutions. No solids or liquids are ever included in these expressions.</a:t>
            </a:r>
          </a:p>
        </p:txBody>
      </p:sp>
      <p:sp>
        <p:nvSpPr>
          <p:cNvPr id="6" name="Content Placeholder 5"/>
          <p:cNvSpPr>
            <a:spLocks noGrp="1"/>
          </p:cNvSpPr>
          <p:nvPr>
            <p:ph sz="half" idx="2"/>
          </p:nvPr>
        </p:nvSpPr>
        <p:spPr>
          <a:xfrm>
            <a:off x="4038553" y="3149771"/>
            <a:ext cx="4781620" cy="4244025"/>
          </a:xfrm>
        </p:spPr>
        <p:txBody>
          <a:bodyPr/>
          <a:lstStyle/>
          <a:p>
            <a:r>
              <a:rPr lang="en-US" dirty="0" smtClean="0"/>
              <a:t>Similar reactions will have related</a:t>
            </a:r>
            <a:r>
              <a:rPr lang="en-US" i="1" dirty="0" smtClean="0"/>
              <a:t> K </a:t>
            </a:r>
            <a:r>
              <a:rPr lang="en-US" dirty="0" smtClean="0"/>
              <a:t>values at the same temperature.</a:t>
            </a:r>
          </a:p>
          <a:p>
            <a:endParaRPr lang="en-US" dirty="0"/>
          </a:p>
        </p:txBody>
      </p:sp>
      <p:sp>
        <p:nvSpPr>
          <p:cNvPr id="7" name="Text Placeholder 5"/>
          <p:cNvSpPr>
            <a:spLocks noGrp="1"/>
          </p:cNvSpPr>
          <p:nvPr/>
        </p:nvSpPr>
        <p:spPr>
          <a:xfrm>
            <a:off x="376638" y="1313123"/>
            <a:ext cx="7558960" cy="774700"/>
          </a:xfrm>
          <a:prstGeom prst="rect">
            <a:avLst/>
          </a:prstGeom>
        </p:spPr>
        <p:txBody>
          <a:bodyPr vert="horz" lIns="91440" tIns="45720" rIns="91440" bIns="45720" rtlCol="0" anchor="t" anchorCtr="0">
            <a:noAutofit/>
          </a:bodyPr>
          <a:lstStyle>
            <a:lvl1pPr marL="0" indent="0" algn="l" defTabSz="914400" rtl="0" eaLnBrk="1" latinLnBrk="0" hangingPunct="1">
              <a:spcBef>
                <a:spcPts val="2000"/>
              </a:spcBef>
              <a:buClr>
                <a:schemeClr val="accent1"/>
              </a:buClr>
              <a:buSzPct val="75000"/>
              <a:buFont typeface="Wingdings" pitchFamily="2" charset="2"/>
              <a:buNone/>
              <a:defRPr kumimoji="0" sz="2400" b="0" i="0" u="none" strike="noStrike" kern="1200" cap="none" spc="0" normalizeH="0" baseline="0">
                <a:ln>
                  <a:noFill/>
                </a:ln>
                <a:solidFill>
                  <a:schemeClr val="accent3"/>
                </a:solidFill>
                <a:effectLst/>
                <a:uLnTx/>
                <a:uFillTx/>
                <a:latin typeface="+mj-lt"/>
                <a:ea typeface="+mj-ea"/>
                <a:cs typeface="+mj-cs"/>
              </a:defRPr>
            </a:lvl1pPr>
            <a:lvl2pPr marL="457200" indent="0" algn="l" defTabSz="914400" rtl="0" eaLnBrk="1" latinLnBrk="0" hangingPunct="1">
              <a:spcBef>
                <a:spcPts val="600"/>
              </a:spcBef>
              <a:buClr>
                <a:schemeClr val="accent1">
                  <a:lumMod val="60000"/>
                  <a:lumOff val="40000"/>
                </a:schemeClr>
              </a:buClr>
              <a:buSzPct val="75000"/>
              <a:buFont typeface="Wingdings" pitchFamily="2" charset="2"/>
              <a:buNone/>
              <a:defRPr sz="1200" kern="1200">
                <a:solidFill>
                  <a:schemeClr val="tx1">
                    <a:lumMod val="65000"/>
                    <a:lumOff val="35000"/>
                  </a:schemeClr>
                </a:solidFill>
                <a:latin typeface="+mn-lt"/>
                <a:ea typeface="+mn-ea"/>
                <a:cs typeface="+mn-cs"/>
              </a:defRPr>
            </a:lvl2pPr>
            <a:lvl3pPr marL="914400" indent="0" algn="l" defTabSz="914400" rtl="0" eaLnBrk="1" latinLnBrk="0" hangingPunct="1">
              <a:spcBef>
                <a:spcPts val="600"/>
              </a:spcBef>
              <a:buClr>
                <a:schemeClr val="accent1"/>
              </a:buClr>
              <a:buSzPct val="75000"/>
              <a:buFont typeface="Wingdings" pitchFamily="2" charset="2"/>
              <a:buNone/>
              <a:defRPr sz="1000" kern="1200">
                <a:solidFill>
                  <a:schemeClr val="tx1">
                    <a:lumMod val="65000"/>
                    <a:lumOff val="35000"/>
                  </a:schemeClr>
                </a:solidFill>
                <a:latin typeface="+mn-lt"/>
                <a:ea typeface="+mn-ea"/>
                <a:cs typeface="+mn-cs"/>
              </a:defRPr>
            </a:lvl3pPr>
            <a:lvl4pPr marL="1371600" indent="0" algn="l" defTabSz="914400" rtl="0" eaLnBrk="1" latinLnBrk="0" hangingPunct="1">
              <a:spcBef>
                <a:spcPts val="600"/>
              </a:spcBef>
              <a:buClr>
                <a:schemeClr val="accent1">
                  <a:lumMod val="60000"/>
                  <a:lumOff val="40000"/>
                </a:schemeClr>
              </a:buClr>
              <a:buSzPct val="75000"/>
              <a:buFont typeface="Wingdings" pitchFamily="2" charset="2"/>
              <a:buNone/>
              <a:defRPr sz="900" kern="1200">
                <a:solidFill>
                  <a:schemeClr val="tx1">
                    <a:lumMod val="65000"/>
                    <a:lumOff val="35000"/>
                  </a:schemeClr>
                </a:solidFill>
                <a:latin typeface="+mn-lt"/>
                <a:ea typeface="+mn-ea"/>
                <a:cs typeface="+mn-cs"/>
              </a:defRPr>
            </a:lvl4pPr>
            <a:lvl5pPr marL="1828800" indent="0" algn="l" defTabSz="914400" rtl="0" eaLnBrk="1" latinLnBrk="0" hangingPunct="1">
              <a:spcBef>
                <a:spcPts val="600"/>
              </a:spcBef>
              <a:buClr>
                <a:schemeClr val="accent1"/>
              </a:buClr>
              <a:buSzPct val="75000"/>
              <a:buFont typeface="Wingdings" pitchFamily="2" charset="2"/>
              <a:buNone/>
              <a:defRPr sz="900" kern="1200">
                <a:solidFill>
                  <a:schemeClr val="tx1">
                    <a:lumMod val="65000"/>
                    <a:lumOff val="35000"/>
                  </a:schemeClr>
                </a:solidFill>
                <a:latin typeface="+mn-lt"/>
                <a:ea typeface="+mn-ea"/>
                <a:cs typeface="+mn-cs"/>
              </a:defRPr>
            </a:lvl5pPr>
            <a:lvl6pPr marL="22860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a:solidFill>
                  <a:schemeClr val="tx1">
                    <a:lumMod val="65000"/>
                    <a:lumOff val="35000"/>
                  </a:schemeClr>
                </a:solidFill>
                <a:latin typeface="+mn-lt"/>
                <a:ea typeface="+mn-ea"/>
                <a:cs typeface="+mn-cs"/>
              </a:defRPr>
            </a:lvl6pPr>
            <a:lvl7pPr marL="27432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7pPr>
            <a:lvl8pPr marL="32004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baseline="0">
                <a:solidFill>
                  <a:schemeClr val="tx1">
                    <a:lumMod val="65000"/>
                    <a:lumOff val="35000"/>
                  </a:schemeClr>
                </a:solidFill>
                <a:latin typeface="+mn-lt"/>
                <a:ea typeface="+mn-ea"/>
                <a:cs typeface="+mn-cs"/>
              </a:defRPr>
            </a:lvl8pPr>
            <a:lvl9pPr marL="36576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9pPr>
          </a:lstStyle>
          <a:p>
            <a:endParaRPr lang="en-US" dirty="0"/>
          </a:p>
        </p:txBody>
      </p:sp>
      <p:sp>
        <p:nvSpPr>
          <p:cNvPr id="8" name="TextBox 7"/>
          <p:cNvSpPr txBox="1"/>
          <p:nvPr/>
        </p:nvSpPr>
        <p:spPr>
          <a:xfrm>
            <a:off x="0" y="6356237"/>
            <a:ext cx="9144000" cy="723275"/>
          </a:xfrm>
          <a:prstGeom prst="rect">
            <a:avLst/>
          </a:prstGeom>
          <a:noFill/>
        </p:spPr>
        <p:txBody>
          <a:bodyPr wrap="square" rtlCol="0">
            <a:spAutoFit/>
          </a:bodyPr>
          <a:lstStyle/>
          <a:p>
            <a:r>
              <a:rPr lang="en-US" sz="1500" dirty="0" smtClean="0"/>
              <a:t>LO 6.2: The student can, given a manipulation of a chemical reaction or set of reactions (e.g., reversal of reaction or addition of two reactions), determine the effects of that manipulation on Q or K.	</a:t>
            </a:r>
            <a:r>
              <a:rPr lang="en-US" sz="1100" dirty="0" smtClean="0"/>
              <a:t>															</a:t>
            </a:r>
            <a:endParaRPr lang="en-US" sz="1100" dirty="0"/>
          </a:p>
        </p:txBody>
      </p:sp>
      <p:sp>
        <p:nvSpPr>
          <p:cNvPr id="9" name="TextBox 8"/>
          <p:cNvSpPr txBox="1"/>
          <p:nvPr/>
        </p:nvSpPr>
        <p:spPr>
          <a:xfrm>
            <a:off x="8097582" y="-32652"/>
            <a:ext cx="979575" cy="369332"/>
          </a:xfrm>
          <a:prstGeom prst="rect">
            <a:avLst/>
          </a:prstGeom>
          <a:noFill/>
        </p:spPr>
        <p:txBody>
          <a:bodyPr wrap="square" rtlCol="0">
            <a:spAutoFit/>
          </a:bodyPr>
          <a:lstStyle/>
          <a:p>
            <a:r>
              <a:rPr lang="en-US" dirty="0" smtClean="0">
                <a:hlinkClick r:id="rId2"/>
              </a:rPr>
              <a:t>Source</a:t>
            </a:r>
            <a:endParaRPr lang="en-US" dirty="0"/>
          </a:p>
        </p:txBody>
      </p:sp>
      <p:sp>
        <p:nvSpPr>
          <p:cNvPr id="11" name="TextBox 10"/>
          <p:cNvSpPr txBox="1"/>
          <p:nvPr/>
        </p:nvSpPr>
        <p:spPr>
          <a:xfrm>
            <a:off x="8157538" y="1816854"/>
            <a:ext cx="894959" cy="369332"/>
          </a:xfrm>
          <a:prstGeom prst="rect">
            <a:avLst/>
          </a:prstGeom>
          <a:noFill/>
        </p:spPr>
        <p:txBody>
          <a:bodyPr wrap="square" rtlCol="0">
            <a:spAutoFit/>
          </a:bodyPr>
          <a:lstStyle/>
          <a:p>
            <a:r>
              <a:rPr lang="en-US" dirty="0" smtClean="0">
                <a:hlinkClick r:id="rId3"/>
              </a:rPr>
              <a:t>Video</a:t>
            </a:r>
            <a:endParaRPr lang="en-US" dirty="0"/>
          </a:p>
        </p:txBody>
      </p:sp>
      <p:pic>
        <p:nvPicPr>
          <p:cNvPr id="2" name="Picture 1"/>
          <p:cNvPicPr>
            <a:picLocks noChangeAspect="1"/>
          </p:cNvPicPr>
          <p:nvPr/>
        </p:nvPicPr>
        <p:blipFill>
          <a:blip r:embed="rId4"/>
          <a:stretch>
            <a:fillRect/>
          </a:stretch>
        </p:blipFill>
        <p:spPr>
          <a:xfrm>
            <a:off x="4421983" y="3745269"/>
            <a:ext cx="3682124" cy="2635626"/>
          </a:xfrm>
          <a:prstGeom prst="rect">
            <a:avLst/>
          </a:prstGeom>
        </p:spPr>
      </p:pic>
      <p:pic>
        <p:nvPicPr>
          <p:cNvPr id="3" name="Picture 2"/>
          <p:cNvPicPr>
            <a:picLocks noChangeAspect="1"/>
          </p:cNvPicPr>
          <p:nvPr/>
        </p:nvPicPr>
        <p:blipFill>
          <a:blip r:embed="rId5"/>
          <a:stretch>
            <a:fillRect/>
          </a:stretch>
        </p:blipFill>
        <p:spPr>
          <a:xfrm>
            <a:off x="793362" y="3185138"/>
            <a:ext cx="2425700" cy="1600200"/>
          </a:xfrm>
          <a:prstGeom prst="rect">
            <a:avLst/>
          </a:prstGeom>
        </p:spPr>
      </p:pic>
      <p:pic>
        <p:nvPicPr>
          <p:cNvPr id="10" name="Picture 9"/>
          <p:cNvPicPr>
            <a:picLocks noChangeAspect="1"/>
          </p:cNvPicPr>
          <p:nvPr/>
        </p:nvPicPr>
        <p:blipFill rotWithShape="1">
          <a:blip r:embed="rId6">
            <a:extLst>
              <a:ext uri="{BEBA8EAE-BF5A-486C-A8C5-ECC9F3942E4B}">
                <a14:imgProps xmlns:a14="http://schemas.microsoft.com/office/drawing/2010/main">
                  <a14:imgLayer r:embed="rId7">
                    <a14:imgEffect>
                      <a14:sharpenSoften amount="50000"/>
                    </a14:imgEffect>
                  </a14:imgLayer>
                </a14:imgProps>
              </a:ext>
            </a:extLst>
          </a:blip>
          <a:srcRect l="3161" t="43258" r="5233" b="18304"/>
          <a:stretch/>
        </p:blipFill>
        <p:spPr>
          <a:xfrm>
            <a:off x="272669" y="4797667"/>
            <a:ext cx="3874366" cy="1220534"/>
          </a:xfrm>
          <a:prstGeom prst="rect">
            <a:avLst/>
          </a:prstGeom>
        </p:spPr>
      </p:pic>
      <p:sp>
        <p:nvSpPr>
          <p:cNvPr id="13" name="Content Placeholder 5"/>
          <p:cNvSpPr txBox="1">
            <a:spLocks/>
          </p:cNvSpPr>
          <p:nvPr/>
        </p:nvSpPr>
        <p:spPr>
          <a:xfrm>
            <a:off x="1787150" y="6003802"/>
            <a:ext cx="745676" cy="479175"/>
          </a:xfrm>
          <a:prstGeom prst="rect">
            <a:avLst/>
          </a:prstGeom>
        </p:spPr>
        <p:txBody>
          <a:bodyPr vert="horz" lIns="91440" tIns="45720" rIns="91440" bIns="45720" rtlCol="0">
            <a:normAutofit/>
          </a:bodyPr>
          <a:lstStyle>
            <a:lvl1pPr marL="228600" indent="-228600" algn="l" defTabSz="914400" rtl="0" eaLnBrk="1" latinLnBrk="0" hangingPunct="1">
              <a:spcBef>
                <a:spcPts val="20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1pPr>
            <a:lvl2pPr marL="4572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2pPr>
            <a:lvl3pPr marL="6858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3pPr>
            <a:lvl4pPr marL="9144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4pPr>
            <a:lvl5pPr marL="11430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5pPr>
            <a:lvl6pPr marL="1377950"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a:solidFill>
                  <a:schemeClr val="tx1">
                    <a:lumMod val="65000"/>
                    <a:lumOff val="35000"/>
                  </a:schemeClr>
                </a:solidFill>
                <a:latin typeface="+mn-lt"/>
                <a:ea typeface="+mn-ea"/>
                <a:cs typeface="+mn-cs"/>
              </a:defRPr>
            </a:lvl6pPr>
            <a:lvl7pPr marL="1603375" indent="-228600" algn="l" defTabSz="914400" rtl="0" eaLnBrk="1" latinLnBrk="0" hangingPunct="1">
              <a:spcBef>
                <a:spcPct val="20000"/>
              </a:spcBef>
              <a:buClr>
                <a:schemeClr val="accent1"/>
              </a:buClr>
              <a:buSzPct val="75000"/>
              <a:buFont typeface="Wingdings" pitchFamily="2" charset="2"/>
              <a:buChar char=""/>
              <a:defRPr lang="en-US" sz="1800" kern="1200" baseline="0">
                <a:solidFill>
                  <a:schemeClr val="tx1">
                    <a:lumMod val="65000"/>
                    <a:lumOff val="35000"/>
                  </a:schemeClr>
                </a:solidFill>
                <a:latin typeface="+mn-lt"/>
                <a:ea typeface="+mn-ea"/>
                <a:cs typeface="+mn-cs"/>
              </a:defRPr>
            </a:lvl7pPr>
            <a:lvl8pPr marL="1830388"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baseline="0">
                <a:solidFill>
                  <a:schemeClr val="tx1">
                    <a:lumMod val="65000"/>
                    <a:lumOff val="35000"/>
                  </a:schemeClr>
                </a:solidFill>
                <a:latin typeface="+mn-lt"/>
                <a:ea typeface="+mn-ea"/>
                <a:cs typeface="+mn-cs"/>
              </a:defRPr>
            </a:lvl8pPr>
            <a:lvl9pPr marL="2057400" indent="-228600" algn="l" defTabSz="914400" rtl="0" eaLnBrk="1" latinLnBrk="0" hangingPunct="1">
              <a:spcBef>
                <a:spcPct val="20000"/>
              </a:spcBef>
              <a:buClr>
                <a:schemeClr val="accent1"/>
              </a:buClr>
              <a:buSzPct val="75000"/>
              <a:buFont typeface="Wingdings" pitchFamily="2" charset="2"/>
              <a:buChar char=""/>
              <a:defRPr lang="en-US" sz="1800" kern="1200" baseline="0">
                <a:solidFill>
                  <a:schemeClr val="tx1">
                    <a:lumMod val="65000"/>
                    <a:lumOff val="35000"/>
                  </a:schemeClr>
                </a:solidFill>
                <a:latin typeface="+mn-lt"/>
                <a:ea typeface="+mn-ea"/>
                <a:cs typeface="+mn-cs"/>
              </a:defRPr>
            </a:lvl9pPr>
          </a:lstStyle>
          <a:p>
            <a:pPr marL="0" indent="0">
              <a:buNone/>
            </a:pPr>
            <a:r>
              <a:rPr lang="en-US" dirty="0" smtClean="0"/>
              <a:t>2.9</a:t>
            </a:r>
          </a:p>
          <a:p>
            <a:endParaRPr lang="en-US" dirty="0"/>
          </a:p>
        </p:txBody>
      </p:sp>
      <p:sp>
        <p:nvSpPr>
          <p:cNvPr id="12" name="Rounded Rectangle 11"/>
          <p:cNvSpPr/>
          <p:nvPr/>
        </p:nvSpPr>
        <p:spPr>
          <a:xfrm>
            <a:off x="591511" y="5981214"/>
            <a:ext cx="3160660" cy="375023"/>
          </a:xfrm>
          <a:prstGeom prst="roundRect">
            <a:avLst/>
          </a:prstGeom>
        </p:spPr>
        <p:style>
          <a:lnRef idx="0">
            <a:schemeClr val="dk1"/>
          </a:lnRef>
          <a:fillRef idx="3">
            <a:schemeClr val="dk1"/>
          </a:fillRef>
          <a:effectRef idx="3">
            <a:schemeClr val="dk1"/>
          </a:effectRef>
          <a:fontRef idx="minor">
            <a:schemeClr val="lt1"/>
          </a:fontRef>
        </p:style>
        <p:txBody>
          <a:bodyPr rtlCol="0" anchor="ctr"/>
          <a:lstStyle/>
          <a:p>
            <a:pPr algn="ctr"/>
            <a:r>
              <a:rPr lang="en-US" dirty="0"/>
              <a:t>C</a:t>
            </a:r>
            <a:r>
              <a:rPr lang="en-US" dirty="0" smtClean="0"/>
              <a:t>lick reveals answer.</a:t>
            </a:r>
            <a:endParaRPr lang="en-US" dirty="0"/>
          </a:p>
        </p:txBody>
      </p:sp>
    </p:spTree>
    <p:extLst>
      <p:ext uri="{BB962C8B-B14F-4D97-AF65-F5344CB8AC3E}">
        <p14:creationId xmlns:p14="http://schemas.microsoft.com/office/powerpoint/2010/main" val="164106688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grpId="0" nodeType="clickEffect">
                                  <p:stCondLst>
                                    <p:cond delay="0"/>
                                  </p:stCondLst>
                                  <p:childTnLst>
                                    <p:animEffect transition="out" filter="circle(out)">
                                      <p:cBhvr>
                                        <p:cTn id="6" dur="2000"/>
                                        <p:tgtEl>
                                          <p:spTgt spid="12"/>
                                        </p:tgtEl>
                                      </p:cBhvr>
                                    </p:animEffect>
                                    <p:set>
                                      <p:cBhvr>
                                        <p:cTn id="7" dur="1" fill="hold">
                                          <p:stCondLst>
                                            <p:cond delay="19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8474" y="0"/>
            <a:ext cx="7556313" cy="795306"/>
          </a:xfrm>
        </p:spPr>
        <p:txBody>
          <a:bodyPr/>
          <a:lstStyle/>
          <a:p>
            <a:endParaRPr lang="en-US" sz="3200" dirty="0"/>
          </a:p>
        </p:txBody>
      </p:sp>
      <p:sp>
        <p:nvSpPr>
          <p:cNvPr id="3" name="Content Placeholder 2"/>
          <p:cNvSpPr>
            <a:spLocks noGrp="1"/>
          </p:cNvSpPr>
          <p:nvPr>
            <p:ph sz="half" idx="17"/>
          </p:nvPr>
        </p:nvSpPr>
        <p:spPr>
          <a:xfrm>
            <a:off x="0" y="0"/>
            <a:ext cx="9144000" cy="6978260"/>
          </a:xfrm>
        </p:spPr>
        <p:style>
          <a:lnRef idx="2">
            <a:schemeClr val="accent4">
              <a:shade val="50000"/>
            </a:schemeClr>
          </a:lnRef>
          <a:fillRef idx="1">
            <a:schemeClr val="accent4"/>
          </a:fillRef>
          <a:effectRef idx="0">
            <a:schemeClr val="accent4"/>
          </a:effectRef>
          <a:fontRef idx="minor">
            <a:schemeClr val="lt1"/>
          </a:fontRef>
        </p:style>
        <p:txBody>
          <a:bodyPr>
            <a:normAutofit fontScale="85000" lnSpcReduction="10000"/>
          </a:bodyPr>
          <a:lstStyle/>
          <a:p>
            <a:pPr marL="0" indent="0">
              <a:buNone/>
            </a:pPr>
            <a:r>
              <a:rPr lang="fr-FR" dirty="0" smtClean="0"/>
              <a:t>		2Fe</a:t>
            </a:r>
            <a:r>
              <a:rPr lang="fr-FR" dirty="0"/>
              <a:t>(OH)</a:t>
            </a:r>
            <a:r>
              <a:rPr lang="fr-FR" baseline="-25000" dirty="0"/>
              <a:t>3 </a:t>
            </a:r>
            <a:r>
              <a:rPr lang="fr-FR" dirty="0"/>
              <a:t>(s) + 3H</a:t>
            </a:r>
            <a:r>
              <a:rPr lang="fr-FR" baseline="-25000" dirty="0"/>
              <a:t>2</a:t>
            </a:r>
            <a:r>
              <a:rPr lang="fr-FR" dirty="0"/>
              <a:t>SO</a:t>
            </a:r>
            <a:r>
              <a:rPr lang="fr-FR" baseline="-25000" dirty="0"/>
              <a:t>4</a:t>
            </a:r>
            <a:r>
              <a:rPr lang="fr-FR" dirty="0"/>
              <a:t> (</a:t>
            </a:r>
            <a:r>
              <a:rPr lang="fr-FR" dirty="0" err="1"/>
              <a:t>aq</a:t>
            </a:r>
            <a:r>
              <a:rPr lang="fr-FR" dirty="0"/>
              <a:t>) à Fe</a:t>
            </a:r>
            <a:r>
              <a:rPr lang="fr-FR" baseline="-25000" dirty="0"/>
              <a:t>2</a:t>
            </a:r>
            <a:r>
              <a:rPr lang="fr-FR" dirty="0"/>
              <a:t>(SO</a:t>
            </a:r>
            <a:r>
              <a:rPr lang="fr-FR" baseline="-25000" dirty="0"/>
              <a:t>4</a:t>
            </a:r>
            <a:r>
              <a:rPr lang="fr-FR" dirty="0"/>
              <a:t>)</a:t>
            </a:r>
            <a:r>
              <a:rPr lang="fr-FR" baseline="-25000" dirty="0"/>
              <a:t>3</a:t>
            </a:r>
            <a:r>
              <a:rPr lang="fr-FR" dirty="0"/>
              <a:t> (</a:t>
            </a:r>
            <a:r>
              <a:rPr lang="fr-FR" dirty="0" err="1"/>
              <a:t>aq</a:t>
            </a:r>
            <a:r>
              <a:rPr lang="fr-FR" dirty="0"/>
              <a:t>) + 6H</a:t>
            </a:r>
            <a:r>
              <a:rPr lang="fr-FR" baseline="-25000" dirty="0"/>
              <a:t>2</a:t>
            </a:r>
            <a:r>
              <a:rPr lang="fr-FR" dirty="0"/>
              <a:t>O (l</a:t>
            </a:r>
            <a:r>
              <a:rPr lang="fr-FR" dirty="0" smtClean="0"/>
              <a:t>)</a:t>
            </a:r>
            <a:endParaRPr lang="fr-FR" dirty="0"/>
          </a:p>
          <a:p>
            <a:r>
              <a:rPr lang="fr-FR" dirty="0"/>
              <a:t>a.  Ron </a:t>
            </a:r>
            <a:r>
              <a:rPr lang="fr-FR" dirty="0" err="1"/>
              <a:t>Weasley</a:t>
            </a:r>
            <a:r>
              <a:rPr lang="fr-FR" dirty="0"/>
              <a:t> </a:t>
            </a:r>
            <a:r>
              <a:rPr lang="fr-FR" dirty="0" err="1"/>
              <a:t>had</a:t>
            </a:r>
            <a:r>
              <a:rPr lang="fr-FR" dirty="0"/>
              <a:t> to </a:t>
            </a:r>
            <a:r>
              <a:rPr lang="fr-FR" dirty="0" err="1"/>
              <a:t>perform</a:t>
            </a:r>
            <a:r>
              <a:rPr lang="fr-FR" dirty="0"/>
              <a:t> </a:t>
            </a:r>
            <a:r>
              <a:rPr lang="fr-FR" dirty="0" smtClean="0"/>
              <a:t>the </a:t>
            </a:r>
            <a:r>
              <a:rPr lang="fr-FR" dirty="0" err="1" smtClean="0"/>
              <a:t>above</a:t>
            </a:r>
            <a:r>
              <a:rPr lang="fr-FR" dirty="0" smtClean="0"/>
              <a:t> </a:t>
            </a:r>
            <a:r>
              <a:rPr lang="fr-FR" dirty="0" err="1"/>
              <a:t>reaction</a:t>
            </a:r>
            <a:r>
              <a:rPr lang="fr-FR" dirty="0"/>
              <a:t> in </a:t>
            </a:r>
            <a:r>
              <a:rPr lang="fr-FR" dirty="0" err="1"/>
              <a:t>Professor</a:t>
            </a:r>
            <a:r>
              <a:rPr lang="fr-FR" dirty="0"/>
              <a:t> </a:t>
            </a:r>
            <a:r>
              <a:rPr lang="fr-FR" dirty="0" err="1"/>
              <a:t>Snape’s</a:t>
            </a:r>
            <a:r>
              <a:rPr lang="fr-FR" dirty="0"/>
              <a:t> potions class.  Ron mixed 45.0 g </a:t>
            </a:r>
            <a:r>
              <a:rPr lang="fr-FR" dirty="0" err="1"/>
              <a:t>iron</a:t>
            </a:r>
            <a:r>
              <a:rPr lang="fr-FR" dirty="0"/>
              <a:t> III </a:t>
            </a:r>
            <a:r>
              <a:rPr lang="fr-FR" dirty="0" err="1"/>
              <a:t>hydroxide</a:t>
            </a:r>
            <a:r>
              <a:rPr lang="fr-FR" dirty="0"/>
              <a:t> </a:t>
            </a:r>
            <a:r>
              <a:rPr lang="fr-FR" dirty="0" err="1"/>
              <a:t>with</a:t>
            </a:r>
            <a:r>
              <a:rPr lang="fr-FR" dirty="0"/>
              <a:t> 45.0 ml 2.00 M </a:t>
            </a:r>
            <a:r>
              <a:rPr lang="fr-FR" dirty="0" err="1"/>
              <a:t>sulfuric</a:t>
            </a:r>
            <a:r>
              <a:rPr lang="fr-FR" dirty="0"/>
              <a:t> </a:t>
            </a:r>
            <a:r>
              <a:rPr lang="fr-FR" dirty="0" err="1"/>
              <a:t>acid</a:t>
            </a:r>
            <a:r>
              <a:rPr lang="fr-FR" dirty="0"/>
              <a:t> in a </a:t>
            </a:r>
            <a:r>
              <a:rPr lang="fr-FR" dirty="0" err="1"/>
              <a:t>cauldron</a:t>
            </a:r>
            <a:r>
              <a:rPr lang="fr-FR" dirty="0"/>
              <a:t>, </a:t>
            </a:r>
            <a:r>
              <a:rPr lang="fr-FR" dirty="0" err="1"/>
              <a:t>leaving</a:t>
            </a:r>
            <a:r>
              <a:rPr lang="fr-FR" dirty="0"/>
              <a:t> the </a:t>
            </a:r>
            <a:r>
              <a:rPr lang="fr-FR" dirty="0" err="1"/>
              <a:t>lid</a:t>
            </a:r>
            <a:r>
              <a:rPr lang="fr-FR" dirty="0"/>
              <a:t> off.  The </a:t>
            </a:r>
            <a:r>
              <a:rPr lang="fr-FR" dirty="0" err="1"/>
              <a:t>heat</a:t>
            </a:r>
            <a:r>
              <a:rPr lang="fr-FR" dirty="0"/>
              <a:t> </a:t>
            </a:r>
            <a:r>
              <a:rPr lang="fr-FR" dirty="0" err="1"/>
              <a:t>capacity</a:t>
            </a:r>
            <a:r>
              <a:rPr lang="fr-FR" dirty="0"/>
              <a:t> of </a:t>
            </a:r>
            <a:r>
              <a:rPr lang="fr-FR" dirty="0" err="1"/>
              <a:t>his</a:t>
            </a:r>
            <a:r>
              <a:rPr lang="fr-FR" dirty="0"/>
              <a:t> </a:t>
            </a:r>
            <a:r>
              <a:rPr lang="fr-FR" dirty="0" err="1"/>
              <a:t>cauldron</a:t>
            </a:r>
            <a:r>
              <a:rPr lang="fr-FR" dirty="0"/>
              <a:t> </a:t>
            </a:r>
            <a:r>
              <a:rPr lang="fr-FR" dirty="0" err="1"/>
              <a:t>was</a:t>
            </a:r>
            <a:r>
              <a:rPr lang="fr-FR" dirty="0"/>
              <a:t> 645 J/K.</a:t>
            </a:r>
          </a:p>
          <a:p>
            <a:r>
              <a:rPr lang="fr-FR" dirty="0"/>
              <a:t>            i.  </a:t>
            </a:r>
            <a:r>
              <a:rPr lang="fr-FR" dirty="0" err="1"/>
              <a:t>What</a:t>
            </a:r>
            <a:r>
              <a:rPr lang="fr-FR" dirty="0"/>
              <a:t> </a:t>
            </a:r>
            <a:r>
              <a:rPr lang="fr-FR" dirty="0" err="1"/>
              <a:t>other</a:t>
            </a:r>
            <a:r>
              <a:rPr lang="fr-FR" dirty="0"/>
              <a:t> information </a:t>
            </a:r>
            <a:r>
              <a:rPr lang="fr-FR" dirty="0" err="1"/>
              <a:t>would</a:t>
            </a:r>
            <a:r>
              <a:rPr lang="fr-FR" dirty="0"/>
              <a:t> Ron </a:t>
            </a:r>
            <a:r>
              <a:rPr lang="fr-FR" dirty="0" err="1"/>
              <a:t>need</a:t>
            </a:r>
            <a:r>
              <a:rPr lang="fr-FR" dirty="0"/>
              <a:t> to know or </a:t>
            </a:r>
            <a:r>
              <a:rPr lang="fr-FR" dirty="0" err="1"/>
              <a:t>measure</a:t>
            </a:r>
            <a:r>
              <a:rPr lang="fr-FR" dirty="0"/>
              <a:t> </a:t>
            </a:r>
            <a:r>
              <a:rPr lang="fr-FR" dirty="0" err="1"/>
              <a:t>experimentally</a:t>
            </a:r>
            <a:r>
              <a:rPr lang="fr-FR" dirty="0"/>
              <a:t> to </a:t>
            </a:r>
            <a:r>
              <a:rPr lang="fr-FR" dirty="0" err="1"/>
              <a:t>determine</a:t>
            </a:r>
            <a:r>
              <a:rPr lang="fr-FR" dirty="0"/>
              <a:t> the </a:t>
            </a:r>
            <a:r>
              <a:rPr lang="fr-FR" dirty="0" err="1"/>
              <a:t>molar</a:t>
            </a:r>
            <a:r>
              <a:rPr lang="fr-FR" dirty="0"/>
              <a:t> change in </a:t>
            </a:r>
            <a:r>
              <a:rPr lang="fr-FR" dirty="0" err="1"/>
              <a:t>enthalpy</a:t>
            </a:r>
            <a:r>
              <a:rPr lang="fr-FR" dirty="0"/>
              <a:t> of the </a:t>
            </a:r>
            <a:r>
              <a:rPr lang="fr-FR" dirty="0" err="1"/>
              <a:t>reaction</a:t>
            </a:r>
            <a:r>
              <a:rPr lang="fr-FR" dirty="0"/>
              <a:t>, ∆</a:t>
            </a:r>
            <a:r>
              <a:rPr lang="fr-FR" dirty="0" err="1"/>
              <a:t>H°rxn</a:t>
            </a:r>
            <a:r>
              <a:rPr lang="fr-FR" dirty="0"/>
              <a:t>?</a:t>
            </a:r>
          </a:p>
          <a:p>
            <a:r>
              <a:rPr lang="fr-FR" dirty="0"/>
              <a:t>            ii.  </a:t>
            </a:r>
            <a:r>
              <a:rPr lang="fr-FR" dirty="0" err="1"/>
              <a:t>Unbeknownst</a:t>
            </a:r>
            <a:r>
              <a:rPr lang="fr-FR" dirty="0"/>
              <a:t> to Ron, </a:t>
            </a:r>
            <a:r>
              <a:rPr lang="fr-FR" dirty="0" err="1"/>
              <a:t>Draco</a:t>
            </a:r>
            <a:r>
              <a:rPr lang="fr-FR" dirty="0"/>
              <a:t> </a:t>
            </a:r>
            <a:r>
              <a:rPr lang="fr-FR" dirty="0" err="1"/>
              <a:t>Malfoy</a:t>
            </a:r>
            <a:r>
              <a:rPr lang="fr-FR" dirty="0"/>
              <a:t> </a:t>
            </a:r>
            <a:r>
              <a:rPr lang="fr-FR" dirty="0" err="1"/>
              <a:t>dropped</a:t>
            </a:r>
            <a:r>
              <a:rPr lang="fr-FR" dirty="0"/>
              <a:t> a 100 g </a:t>
            </a:r>
            <a:r>
              <a:rPr lang="fr-FR" dirty="0" err="1"/>
              <a:t>sneakoscope</a:t>
            </a:r>
            <a:r>
              <a:rPr lang="fr-FR" dirty="0"/>
              <a:t> (assume </a:t>
            </a:r>
            <a:r>
              <a:rPr lang="fr-FR" dirty="0" err="1"/>
              <a:t>this</a:t>
            </a:r>
            <a:r>
              <a:rPr lang="fr-FR" dirty="0"/>
              <a:t> </a:t>
            </a:r>
            <a:r>
              <a:rPr lang="fr-FR" dirty="0" err="1"/>
              <a:t>is</a:t>
            </a:r>
            <a:r>
              <a:rPr lang="fr-FR" dirty="0"/>
              <a:t> </a:t>
            </a:r>
            <a:r>
              <a:rPr lang="fr-FR" dirty="0" err="1"/>
              <a:t>unreactive</a:t>
            </a:r>
            <a:r>
              <a:rPr lang="fr-FR" dirty="0"/>
              <a:t> and </a:t>
            </a:r>
            <a:r>
              <a:rPr lang="fr-FR" dirty="0" err="1"/>
              <a:t>at</a:t>
            </a:r>
            <a:r>
              <a:rPr lang="fr-FR" dirty="0"/>
              <a:t> room </a:t>
            </a:r>
            <a:r>
              <a:rPr lang="fr-FR" dirty="0" err="1"/>
              <a:t>temperature</a:t>
            </a:r>
            <a:r>
              <a:rPr lang="fr-FR" dirty="0"/>
              <a:t>) </a:t>
            </a:r>
            <a:r>
              <a:rPr lang="fr-FR" dirty="0" err="1"/>
              <a:t>into</a:t>
            </a:r>
            <a:r>
              <a:rPr lang="fr-FR" dirty="0"/>
              <a:t> </a:t>
            </a:r>
            <a:r>
              <a:rPr lang="fr-FR" dirty="0" err="1"/>
              <a:t>Ron’s</a:t>
            </a:r>
            <a:r>
              <a:rPr lang="fr-FR" dirty="0"/>
              <a:t> </a:t>
            </a:r>
            <a:r>
              <a:rPr lang="fr-FR" dirty="0" err="1"/>
              <a:t>cauldron</a:t>
            </a:r>
            <a:r>
              <a:rPr lang="fr-FR" dirty="0"/>
              <a:t> </a:t>
            </a:r>
            <a:r>
              <a:rPr lang="fr-FR" dirty="0" err="1"/>
              <a:t>before</a:t>
            </a:r>
            <a:r>
              <a:rPr lang="fr-FR" dirty="0"/>
              <a:t> Ron </a:t>
            </a:r>
            <a:r>
              <a:rPr lang="fr-FR" dirty="0" err="1"/>
              <a:t>measured</a:t>
            </a:r>
            <a:r>
              <a:rPr lang="fr-FR" dirty="0"/>
              <a:t> </a:t>
            </a:r>
            <a:r>
              <a:rPr lang="fr-FR" dirty="0" err="1"/>
              <a:t>his</a:t>
            </a:r>
            <a:r>
              <a:rPr lang="fr-FR" dirty="0"/>
              <a:t> </a:t>
            </a:r>
            <a:r>
              <a:rPr lang="fr-FR" dirty="0" err="1"/>
              <a:t>temperature</a:t>
            </a:r>
            <a:r>
              <a:rPr lang="fr-FR" dirty="0"/>
              <a:t> but </a:t>
            </a:r>
            <a:r>
              <a:rPr lang="fr-FR" dirty="0" err="1"/>
              <a:t>after</a:t>
            </a:r>
            <a:r>
              <a:rPr lang="fr-FR" dirty="0"/>
              <a:t> the </a:t>
            </a:r>
            <a:r>
              <a:rPr lang="fr-FR" dirty="0" err="1"/>
              <a:t>reaction</a:t>
            </a:r>
            <a:r>
              <a:rPr lang="fr-FR" dirty="0"/>
              <a:t> </a:t>
            </a:r>
            <a:r>
              <a:rPr lang="fr-FR" dirty="0" err="1"/>
              <a:t>was</a:t>
            </a:r>
            <a:r>
              <a:rPr lang="fr-FR" dirty="0"/>
              <a:t> </a:t>
            </a:r>
            <a:r>
              <a:rPr lang="fr-FR" dirty="0" err="1"/>
              <a:t>initiated</a:t>
            </a:r>
            <a:r>
              <a:rPr lang="fr-FR" dirty="0"/>
              <a:t>.  </a:t>
            </a:r>
            <a:r>
              <a:rPr lang="fr-FR" dirty="0" err="1"/>
              <a:t>Explain</a:t>
            </a:r>
            <a:r>
              <a:rPr lang="fr-FR" dirty="0"/>
              <a:t> in </a:t>
            </a:r>
            <a:r>
              <a:rPr lang="fr-FR" dirty="0" err="1"/>
              <a:t>which</a:t>
            </a:r>
            <a:r>
              <a:rPr lang="fr-FR" dirty="0"/>
              <a:t> direction </a:t>
            </a:r>
            <a:r>
              <a:rPr lang="fr-FR" dirty="0" err="1"/>
              <a:t>this</a:t>
            </a:r>
            <a:r>
              <a:rPr lang="fr-FR" dirty="0"/>
              <a:t> </a:t>
            </a:r>
            <a:r>
              <a:rPr lang="fr-FR" dirty="0" err="1"/>
              <a:t>would</a:t>
            </a:r>
            <a:r>
              <a:rPr lang="fr-FR" dirty="0"/>
              <a:t> alter </a:t>
            </a:r>
            <a:r>
              <a:rPr lang="fr-FR" dirty="0" err="1"/>
              <a:t>Ron’s</a:t>
            </a:r>
            <a:r>
              <a:rPr lang="fr-FR" dirty="0"/>
              <a:t> </a:t>
            </a:r>
            <a:r>
              <a:rPr lang="fr-FR" dirty="0" err="1"/>
              <a:t>experimental</a:t>
            </a:r>
            <a:r>
              <a:rPr lang="fr-FR" dirty="0"/>
              <a:t> value of ∆</a:t>
            </a:r>
            <a:r>
              <a:rPr lang="fr-FR" dirty="0" err="1"/>
              <a:t>H°rxn</a:t>
            </a:r>
            <a:r>
              <a:rPr lang="fr-FR" dirty="0"/>
              <a:t>.</a:t>
            </a:r>
          </a:p>
          <a:p>
            <a:r>
              <a:rPr lang="fr-FR" dirty="0"/>
              <a:t>b.  Hermione Granger </a:t>
            </a:r>
            <a:r>
              <a:rPr lang="fr-FR" dirty="0" err="1"/>
              <a:t>also</a:t>
            </a:r>
            <a:r>
              <a:rPr lang="fr-FR" dirty="0"/>
              <a:t> </a:t>
            </a:r>
            <a:r>
              <a:rPr lang="fr-FR" dirty="0" err="1"/>
              <a:t>performed</a:t>
            </a:r>
            <a:r>
              <a:rPr lang="fr-FR" dirty="0"/>
              <a:t> </a:t>
            </a:r>
            <a:r>
              <a:rPr lang="fr-FR" dirty="0" err="1"/>
              <a:t>this</a:t>
            </a:r>
            <a:r>
              <a:rPr lang="fr-FR" dirty="0"/>
              <a:t> </a:t>
            </a:r>
            <a:r>
              <a:rPr lang="fr-FR" dirty="0" err="1"/>
              <a:t>reaction</a:t>
            </a:r>
            <a:r>
              <a:rPr lang="fr-FR" dirty="0"/>
              <a:t>.  </a:t>
            </a:r>
            <a:r>
              <a:rPr lang="fr-FR" dirty="0" err="1"/>
              <a:t>She</a:t>
            </a:r>
            <a:r>
              <a:rPr lang="fr-FR" dirty="0"/>
              <a:t> mixed 45.0 g </a:t>
            </a:r>
            <a:r>
              <a:rPr lang="fr-FR" dirty="0" err="1"/>
              <a:t>iron</a:t>
            </a:r>
            <a:r>
              <a:rPr lang="fr-FR" dirty="0"/>
              <a:t> III </a:t>
            </a:r>
            <a:r>
              <a:rPr lang="fr-FR" dirty="0" err="1"/>
              <a:t>hydroxide</a:t>
            </a:r>
            <a:r>
              <a:rPr lang="fr-FR" dirty="0"/>
              <a:t> </a:t>
            </a:r>
            <a:r>
              <a:rPr lang="fr-FR" dirty="0" err="1"/>
              <a:t>with</a:t>
            </a:r>
            <a:r>
              <a:rPr lang="fr-FR" dirty="0"/>
              <a:t> 450 ml 2.00 M </a:t>
            </a:r>
            <a:r>
              <a:rPr lang="fr-FR" dirty="0" err="1"/>
              <a:t>sulfuric</a:t>
            </a:r>
            <a:r>
              <a:rPr lang="fr-FR" dirty="0"/>
              <a:t> </a:t>
            </a:r>
            <a:r>
              <a:rPr lang="fr-FR" dirty="0" err="1"/>
              <a:t>acid</a:t>
            </a:r>
            <a:r>
              <a:rPr lang="fr-FR" dirty="0"/>
              <a:t> in </a:t>
            </a:r>
            <a:r>
              <a:rPr lang="fr-FR" dirty="0" err="1"/>
              <a:t>her</a:t>
            </a:r>
            <a:r>
              <a:rPr lang="fr-FR" dirty="0"/>
              <a:t> </a:t>
            </a:r>
            <a:r>
              <a:rPr lang="fr-FR" dirty="0" err="1"/>
              <a:t>cauldron</a:t>
            </a:r>
            <a:r>
              <a:rPr lang="fr-FR" dirty="0"/>
              <a:t>, and </a:t>
            </a:r>
            <a:r>
              <a:rPr lang="fr-FR" dirty="0" err="1"/>
              <a:t>kept</a:t>
            </a:r>
            <a:r>
              <a:rPr lang="fr-FR" dirty="0"/>
              <a:t> the </a:t>
            </a:r>
            <a:r>
              <a:rPr lang="fr-FR" dirty="0" err="1"/>
              <a:t>lid</a:t>
            </a:r>
            <a:r>
              <a:rPr lang="fr-FR" dirty="0"/>
              <a:t> on, </a:t>
            </a:r>
            <a:r>
              <a:rPr lang="fr-FR" dirty="0" err="1"/>
              <a:t>using</a:t>
            </a:r>
            <a:r>
              <a:rPr lang="fr-FR" dirty="0"/>
              <a:t> a </a:t>
            </a:r>
            <a:r>
              <a:rPr lang="fr-FR" dirty="0" err="1"/>
              <a:t>spell</a:t>
            </a:r>
            <a:r>
              <a:rPr lang="fr-FR" dirty="0"/>
              <a:t> to </a:t>
            </a:r>
            <a:r>
              <a:rPr lang="fr-FR" dirty="0" err="1"/>
              <a:t>enable</a:t>
            </a:r>
            <a:r>
              <a:rPr lang="fr-FR" dirty="0"/>
              <a:t> </a:t>
            </a:r>
            <a:r>
              <a:rPr lang="fr-FR" dirty="0" err="1"/>
              <a:t>her</a:t>
            </a:r>
            <a:r>
              <a:rPr lang="fr-FR" dirty="0"/>
              <a:t> to </a:t>
            </a:r>
            <a:r>
              <a:rPr lang="fr-FR" dirty="0" err="1"/>
              <a:t>measure</a:t>
            </a:r>
            <a:r>
              <a:rPr lang="fr-FR" dirty="0"/>
              <a:t> </a:t>
            </a:r>
            <a:r>
              <a:rPr lang="fr-FR" dirty="0" err="1"/>
              <a:t>temperature</a:t>
            </a:r>
            <a:r>
              <a:rPr lang="fr-FR" dirty="0"/>
              <a:t> (</a:t>
            </a:r>
            <a:r>
              <a:rPr lang="fr-FR" dirty="0" err="1"/>
              <a:t>revelio</a:t>
            </a:r>
            <a:r>
              <a:rPr lang="fr-FR" dirty="0"/>
              <a:t> thermo).</a:t>
            </a:r>
          </a:p>
          <a:p>
            <a:r>
              <a:rPr lang="fr-FR" dirty="0"/>
              <a:t>            i.  How </a:t>
            </a:r>
            <a:r>
              <a:rPr lang="fr-FR" dirty="0" err="1"/>
              <a:t>would</a:t>
            </a:r>
            <a:r>
              <a:rPr lang="fr-FR" dirty="0"/>
              <a:t> </a:t>
            </a:r>
            <a:r>
              <a:rPr lang="fr-FR" dirty="0" err="1"/>
              <a:t>you</a:t>
            </a:r>
            <a:r>
              <a:rPr lang="fr-FR" dirty="0"/>
              <a:t> </a:t>
            </a:r>
            <a:r>
              <a:rPr lang="fr-FR" dirty="0" err="1"/>
              <a:t>expect</a:t>
            </a:r>
            <a:r>
              <a:rPr lang="fr-FR" dirty="0"/>
              <a:t> </a:t>
            </a:r>
            <a:r>
              <a:rPr lang="fr-FR" dirty="0" err="1"/>
              <a:t>her</a:t>
            </a:r>
            <a:r>
              <a:rPr lang="fr-FR" dirty="0"/>
              <a:t> </a:t>
            </a:r>
            <a:r>
              <a:rPr lang="fr-FR" dirty="0" err="1"/>
              <a:t>temperature</a:t>
            </a:r>
            <a:r>
              <a:rPr lang="fr-FR" dirty="0"/>
              <a:t> change to </a:t>
            </a:r>
            <a:r>
              <a:rPr lang="fr-FR" dirty="0" err="1"/>
              <a:t>differ</a:t>
            </a:r>
            <a:r>
              <a:rPr lang="fr-FR" dirty="0"/>
              <a:t> </a:t>
            </a:r>
            <a:r>
              <a:rPr lang="fr-FR" dirty="0" err="1"/>
              <a:t>from</a:t>
            </a:r>
            <a:r>
              <a:rPr lang="fr-FR" dirty="0"/>
              <a:t> </a:t>
            </a:r>
            <a:r>
              <a:rPr lang="fr-FR" dirty="0" err="1"/>
              <a:t>Ron’s</a:t>
            </a:r>
            <a:r>
              <a:rPr lang="fr-FR" dirty="0"/>
              <a:t>, if </a:t>
            </a:r>
            <a:r>
              <a:rPr lang="fr-FR" dirty="0" err="1"/>
              <a:t>at</a:t>
            </a:r>
            <a:r>
              <a:rPr lang="fr-FR" dirty="0"/>
              <a:t> all?  For </a:t>
            </a:r>
            <a:r>
              <a:rPr lang="fr-FR" dirty="0" err="1"/>
              <a:t>this</a:t>
            </a:r>
            <a:r>
              <a:rPr lang="fr-FR" dirty="0"/>
              <a:t> </a:t>
            </a:r>
            <a:r>
              <a:rPr lang="fr-FR" dirty="0" err="1"/>
              <a:t>comparison</a:t>
            </a:r>
            <a:r>
              <a:rPr lang="fr-FR" dirty="0"/>
              <a:t>, assume </a:t>
            </a:r>
            <a:r>
              <a:rPr lang="fr-FR" dirty="0" err="1"/>
              <a:t>that</a:t>
            </a:r>
            <a:r>
              <a:rPr lang="fr-FR" dirty="0"/>
              <a:t> </a:t>
            </a:r>
            <a:r>
              <a:rPr lang="fr-FR" dirty="0" err="1"/>
              <a:t>Ron’s</a:t>
            </a:r>
            <a:r>
              <a:rPr lang="fr-FR" dirty="0"/>
              <a:t> </a:t>
            </a:r>
            <a:r>
              <a:rPr lang="fr-FR" dirty="0" err="1"/>
              <a:t>reaction</a:t>
            </a:r>
            <a:r>
              <a:rPr lang="fr-FR" dirty="0"/>
              <a:t> </a:t>
            </a:r>
            <a:r>
              <a:rPr lang="fr-FR" dirty="0" err="1"/>
              <a:t>was</a:t>
            </a:r>
            <a:r>
              <a:rPr lang="fr-FR" dirty="0"/>
              <a:t> </a:t>
            </a:r>
            <a:r>
              <a:rPr lang="fr-FR" dirty="0" err="1"/>
              <a:t>performed</a:t>
            </a:r>
            <a:r>
              <a:rPr lang="fr-FR" dirty="0"/>
              <a:t> </a:t>
            </a:r>
            <a:r>
              <a:rPr lang="fr-FR" dirty="0" err="1"/>
              <a:t>with</a:t>
            </a:r>
            <a:r>
              <a:rPr lang="fr-FR" dirty="0"/>
              <a:t> the </a:t>
            </a:r>
            <a:r>
              <a:rPr lang="fr-FR" dirty="0" err="1"/>
              <a:t>lid</a:t>
            </a:r>
            <a:r>
              <a:rPr lang="fr-FR" dirty="0"/>
              <a:t> on and </a:t>
            </a:r>
            <a:r>
              <a:rPr lang="fr-FR" dirty="0" err="1"/>
              <a:t>with</a:t>
            </a:r>
            <a:r>
              <a:rPr lang="fr-FR" dirty="0"/>
              <a:t> no </a:t>
            </a:r>
            <a:r>
              <a:rPr lang="fr-FR" dirty="0" err="1"/>
              <a:t>sneakoscope</a:t>
            </a:r>
            <a:r>
              <a:rPr lang="fr-FR" dirty="0"/>
              <a:t>.</a:t>
            </a:r>
          </a:p>
          <a:p>
            <a:r>
              <a:rPr lang="fr-FR" dirty="0"/>
              <a:t>            ii.  Hermione </a:t>
            </a:r>
            <a:r>
              <a:rPr lang="fr-FR" dirty="0" err="1"/>
              <a:t>repeated</a:t>
            </a:r>
            <a:r>
              <a:rPr lang="fr-FR" dirty="0"/>
              <a:t> the </a:t>
            </a:r>
            <a:r>
              <a:rPr lang="fr-FR" dirty="0" err="1"/>
              <a:t>experiment</a:t>
            </a:r>
            <a:r>
              <a:rPr lang="fr-FR" dirty="0"/>
              <a:t> </a:t>
            </a:r>
            <a:r>
              <a:rPr lang="fr-FR" dirty="0" err="1"/>
              <a:t>using</a:t>
            </a:r>
            <a:r>
              <a:rPr lang="fr-FR" dirty="0"/>
              <a:t> all the </a:t>
            </a:r>
            <a:r>
              <a:rPr lang="fr-FR" dirty="0" err="1"/>
              <a:t>same</a:t>
            </a:r>
            <a:r>
              <a:rPr lang="fr-FR" dirty="0"/>
              <a:t> </a:t>
            </a:r>
            <a:r>
              <a:rPr lang="fr-FR" dirty="0" err="1"/>
              <a:t>measurements</a:t>
            </a:r>
            <a:r>
              <a:rPr lang="fr-FR" dirty="0"/>
              <a:t>, but </a:t>
            </a:r>
            <a:r>
              <a:rPr lang="fr-FR" dirty="0" err="1"/>
              <a:t>used</a:t>
            </a:r>
            <a:r>
              <a:rPr lang="fr-FR" dirty="0"/>
              <a:t> </a:t>
            </a:r>
            <a:r>
              <a:rPr lang="fr-FR" dirty="0" err="1"/>
              <a:t>aluminum</a:t>
            </a:r>
            <a:r>
              <a:rPr lang="fr-FR" dirty="0"/>
              <a:t> </a:t>
            </a:r>
            <a:r>
              <a:rPr lang="fr-FR" dirty="0" err="1"/>
              <a:t>hydroxide</a:t>
            </a:r>
            <a:r>
              <a:rPr lang="fr-FR" dirty="0"/>
              <a:t> </a:t>
            </a:r>
            <a:r>
              <a:rPr lang="fr-FR" dirty="0" err="1"/>
              <a:t>instead</a:t>
            </a:r>
            <a:r>
              <a:rPr lang="fr-FR" dirty="0"/>
              <a:t> of </a:t>
            </a:r>
            <a:r>
              <a:rPr lang="fr-FR" dirty="0" err="1"/>
              <a:t>iron</a:t>
            </a:r>
            <a:r>
              <a:rPr lang="fr-FR" dirty="0"/>
              <a:t> III </a:t>
            </a:r>
            <a:r>
              <a:rPr lang="fr-FR" dirty="0" err="1"/>
              <a:t>hydroxide</a:t>
            </a:r>
            <a:r>
              <a:rPr lang="fr-FR" dirty="0"/>
              <a:t>.  </a:t>
            </a:r>
            <a:r>
              <a:rPr lang="fr-FR" dirty="0" err="1"/>
              <a:t>Assuming</a:t>
            </a:r>
            <a:r>
              <a:rPr lang="fr-FR" dirty="0"/>
              <a:t> </a:t>
            </a:r>
            <a:r>
              <a:rPr lang="fr-FR" dirty="0" err="1"/>
              <a:t>that</a:t>
            </a:r>
            <a:r>
              <a:rPr lang="fr-FR" dirty="0"/>
              <a:t> </a:t>
            </a:r>
            <a:r>
              <a:rPr lang="fr-FR" dirty="0" err="1"/>
              <a:t>both</a:t>
            </a:r>
            <a:r>
              <a:rPr lang="fr-FR" dirty="0"/>
              <a:t> </a:t>
            </a:r>
            <a:r>
              <a:rPr lang="fr-FR" dirty="0" err="1"/>
              <a:t>reactions</a:t>
            </a:r>
            <a:r>
              <a:rPr lang="fr-FR" dirty="0"/>
              <a:t> have the </a:t>
            </a:r>
            <a:r>
              <a:rPr lang="fr-FR" dirty="0" err="1"/>
              <a:t>same</a:t>
            </a:r>
            <a:r>
              <a:rPr lang="fr-FR" dirty="0"/>
              <a:t> ∆</a:t>
            </a:r>
            <a:r>
              <a:rPr lang="fr-FR" dirty="0" err="1"/>
              <a:t>H°rxn</a:t>
            </a:r>
            <a:r>
              <a:rPr lang="fr-FR" dirty="0"/>
              <a:t>, </a:t>
            </a:r>
            <a:r>
              <a:rPr lang="fr-FR" dirty="0" err="1"/>
              <a:t>would</a:t>
            </a:r>
            <a:r>
              <a:rPr lang="fr-FR" dirty="0"/>
              <a:t> </a:t>
            </a:r>
            <a:r>
              <a:rPr lang="fr-FR" dirty="0" err="1"/>
              <a:t>her</a:t>
            </a:r>
            <a:r>
              <a:rPr lang="fr-FR" dirty="0"/>
              <a:t> </a:t>
            </a:r>
            <a:r>
              <a:rPr lang="fr-FR" dirty="0" err="1"/>
              <a:t>temperature</a:t>
            </a:r>
            <a:r>
              <a:rPr lang="fr-FR" dirty="0"/>
              <a:t> change </a:t>
            </a:r>
            <a:r>
              <a:rPr lang="fr-FR" dirty="0" err="1"/>
              <a:t>be</a:t>
            </a:r>
            <a:r>
              <a:rPr lang="fr-FR" dirty="0"/>
              <a:t> </a:t>
            </a:r>
            <a:r>
              <a:rPr lang="fr-FR" dirty="0" err="1"/>
              <a:t>smaller</a:t>
            </a:r>
            <a:r>
              <a:rPr lang="fr-FR" dirty="0"/>
              <a:t>, the </a:t>
            </a:r>
            <a:r>
              <a:rPr lang="fr-FR" dirty="0" err="1"/>
              <a:t>same</a:t>
            </a:r>
            <a:r>
              <a:rPr lang="fr-FR" dirty="0"/>
              <a:t>, or </a:t>
            </a:r>
            <a:r>
              <a:rPr lang="fr-FR" dirty="0" err="1"/>
              <a:t>greater</a:t>
            </a:r>
            <a:r>
              <a:rPr lang="fr-FR" dirty="0"/>
              <a:t> in </a:t>
            </a:r>
            <a:r>
              <a:rPr lang="fr-FR" dirty="0" err="1"/>
              <a:t>her</a:t>
            </a:r>
            <a:r>
              <a:rPr lang="fr-FR" dirty="0"/>
              <a:t> second </a:t>
            </a:r>
            <a:r>
              <a:rPr lang="fr-FR" dirty="0" err="1"/>
              <a:t>experiment</a:t>
            </a:r>
            <a:r>
              <a:rPr lang="fr-FR" dirty="0"/>
              <a:t>.</a:t>
            </a:r>
          </a:p>
          <a:p>
            <a:r>
              <a:rPr lang="fr-FR" dirty="0"/>
              <a:t>c.  </a:t>
            </a:r>
            <a:r>
              <a:rPr lang="fr-FR" dirty="0" err="1"/>
              <a:t>Given</a:t>
            </a:r>
            <a:r>
              <a:rPr lang="fr-FR" dirty="0"/>
              <a:t> the </a:t>
            </a:r>
            <a:r>
              <a:rPr lang="fr-FR" dirty="0" err="1"/>
              <a:t>following</a:t>
            </a:r>
            <a:r>
              <a:rPr lang="fr-FR" dirty="0"/>
              <a:t> values for </a:t>
            </a:r>
            <a:r>
              <a:rPr lang="fr-FR" dirty="0" err="1"/>
              <a:t>absolute</a:t>
            </a:r>
            <a:r>
              <a:rPr lang="fr-FR" dirty="0"/>
              <a:t> entropies, </a:t>
            </a:r>
            <a:r>
              <a:rPr lang="fr-FR" dirty="0" err="1"/>
              <a:t>what</a:t>
            </a:r>
            <a:r>
              <a:rPr lang="fr-FR" dirty="0"/>
              <a:t> </a:t>
            </a:r>
            <a:r>
              <a:rPr lang="fr-FR" dirty="0" err="1"/>
              <a:t>would</a:t>
            </a:r>
            <a:r>
              <a:rPr lang="fr-FR" dirty="0"/>
              <a:t> ∆</a:t>
            </a:r>
            <a:r>
              <a:rPr lang="fr-FR" dirty="0" err="1"/>
              <a:t>S°rxn</a:t>
            </a:r>
            <a:r>
              <a:rPr lang="fr-FR" dirty="0"/>
              <a:t> </a:t>
            </a:r>
            <a:r>
              <a:rPr lang="fr-FR" dirty="0" err="1"/>
              <a:t>be</a:t>
            </a:r>
            <a:r>
              <a:rPr lang="fr-FR" dirty="0" smtClean="0"/>
              <a:t>?</a:t>
            </a:r>
          </a:p>
          <a:p>
            <a:endParaRPr lang="fr-FR" dirty="0"/>
          </a:p>
          <a:p>
            <a:pPr marL="0" indent="0">
              <a:buNone/>
            </a:pPr>
            <a:r>
              <a:rPr lang="pt-BR" dirty="0"/>
              <a:t>	 </a:t>
            </a:r>
            <a:endParaRPr lang="en-US" dirty="0"/>
          </a:p>
        </p:txBody>
      </p:sp>
      <p:pic>
        <p:nvPicPr>
          <p:cNvPr id="11" name="Picture 10" descr="Screen Shot 2016-04-10 at 8.06.38 PM.png"/>
          <p:cNvPicPr>
            <a:picLocks noChangeAspect="1"/>
          </p:cNvPicPr>
          <p:nvPr/>
        </p:nvPicPr>
        <p:blipFill rotWithShape="1">
          <a:blip r:embed="rId2">
            <a:extLst>
              <a:ext uri="{28A0092B-C50C-407E-A947-70E740481C1C}">
                <a14:useLocalDpi xmlns:a14="http://schemas.microsoft.com/office/drawing/2010/main" val="0"/>
              </a:ext>
            </a:extLst>
          </a:blip>
          <a:srcRect l="1338" t="19196" r="1211" b="15782"/>
          <a:stretch/>
        </p:blipFill>
        <p:spPr>
          <a:xfrm>
            <a:off x="293131" y="6067498"/>
            <a:ext cx="8084325" cy="641380"/>
          </a:xfrm>
          <a:prstGeom prst="rect">
            <a:avLst/>
          </a:prstGeom>
          <a:ln w="38100" cmpd="sng">
            <a:solidFill>
              <a:schemeClr val="accent1"/>
            </a:solidFill>
          </a:ln>
        </p:spPr>
      </p:pic>
    </p:spTree>
    <p:extLst>
      <p:ext uri="{BB962C8B-B14F-4D97-AF65-F5344CB8AC3E}">
        <p14:creationId xmlns:p14="http://schemas.microsoft.com/office/powerpoint/2010/main" val="662658059"/>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8474" y="0"/>
            <a:ext cx="7556313" cy="795306"/>
          </a:xfrm>
        </p:spPr>
        <p:txBody>
          <a:bodyPr/>
          <a:lstStyle/>
          <a:p>
            <a:r>
              <a:rPr lang="en-US" dirty="0" smtClean="0"/>
              <a:t>Just for Fun… Answers</a:t>
            </a:r>
            <a:endParaRPr lang="en-US" dirty="0"/>
          </a:p>
        </p:txBody>
      </p:sp>
      <p:sp>
        <p:nvSpPr>
          <p:cNvPr id="3" name="Content Placeholder 2"/>
          <p:cNvSpPr>
            <a:spLocks noGrp="1"/>
          </p:cNvSpPr>
          <p:nvPr>
            <p:ph sz="half" idx="17"/>
          </p:nvPr>
        </p:nvSpPr>
        <p:spPr>
          <a:xfrm>
            <a:off x="205268" y="705510"/>
            <a:ext cx="5324110" cy="2642513"/>
          </a:xfrm>
        </p:spPr>
        <p:style>
          <a:lnRef idx="2">
            <a:schemeClr val="accent4">
              <a:shade val="50000"/>
            </a:schemeClr>
          </a:lnRef>
          <a:fillRef idx="1">
            <a:schemeClr val="accent4"/>
          </a:fillRef>
          <a:effectRef idx="0">
            <a:schemeClr val="accent4"/>
          </a:effectRef>
          <a:fontRef idx="minor">
            <a:schemeClr val="lt1"/>
          </a:fontRef>
        </p:style>
        <p:txBody>
          <a:bodyPr>
            <a:normAutofit fontScale="85000" lnSpcReduction="10000"/>
          </a:bodyPr>
          <a:lstStyle/>
          <a:p>
            <a:r>
              <a:rPr lang="en-US" dirty="0" err="1"/>
              <a:t>ai</a:t>
            </a:r>
            <a:r>
              <a:rPr lang="en-US" dirty="0"/>
              <a:t>.  </a:t>
            </a:r>
            <a:r>
              <a:rPr lang="en-US" dirty="0" err="1"/>
              <a:t>q</a:t>
            </a:r>
            <a:r>
              <a:rPr lang="en-US" baseline="-25000" dirty="0" err="1"/>
              <a:t>rxn</a:t>
            </a:r>
            <a:r>
              <a:rPr lang="en-US" dirty="0"/>
              <a:t> = -(</a:t>
            </a:r>
            <a:r>
              <a:rPr lang="en-US" dirty="0" err="1"/>
              <a:t>C</a:t>
            </a:r>
            <a:r>
              <a:rPr lang="en-US" baseline="-25000" dirty="0" err="1"/>
              <a:t>cal</a:t>
            </a:r>
            <a:r>
              <a:rPr lang="en-US" dirty="0" err="1"/>
              <a:t>∆T</a:t>
            </a:r>
            <a:r>
              <a:rPr lang="en-US" dirty="0"/>
              <a:t> + c</a:t>
            </a:r>
            <a:r>
              <a:rPr lang="en-US" baseline="-25000" dirty="0"/>
              <a:t>(mixture)</a:t>
            </a:r>
            <a:r>
              <a:rPr lang="en-US" dirty="0"/>
              <a:t>m</a:t>
            </a:r>
            <a:r>
              <a:rPr lang="en-US" baseline="-25000" dirty="0"/>
              <a:t>(mixture)</a:t>
            </a:r>
            <a:r>
              <a:rPr lang="en-US" dirty="0"/>
              <a:t>∆T); ∆</a:t>
            </a:r>
            <a:r>
              <a:rPr lang="en-US" dirty="0" err="1"/>
              <a:t>H°rxn</a:t>
            </a:r>
            <a:r>
              <a:rPr lang="en-US" dirty="0"/>
              <a:t> = </a:t>
            </a:r>
            <a:r>
              <a:rPr lang="en-US" dirty="0" err="1"/>
              <a:t>q</a:t>
            </a:r>
            <a:r>
              <a:rPr lang="en-US" baseline="-25000" dirty="0" err="1"/>
              <a:t>rxn</a:t>
            </a:r>
            <a:r>
              <a:rPr lang="en-US" dirty="0"/>
              <a:t> / moles </a:t>
            </a:r>
            <a:r>
              <a:rPr lang="en-US" dirty="0" err="1"/>
              <a:t>rxn</a:t>
            </a:r>
            <a:endParaRPr lang="en-US" dirty="0"/>
          </a:p>
          <a:p>
            <a:r>
              <a:rPr lang="en-US" dirty="0"/>
              <a:t>Ron would need to measure the starting and final temperatures, know (or measure) the specific heat capacity and mass of the reaction mixture, and the number of moles of reaction.  In this case,</a:t>
            </a:r>
          </a:p>
          <a:p>
            <a:r>
              <a:rPr lang="en-US" dirty="0"/>
              <a:t>45.0 g Fe(OH)</a:t>
            </a:r>
            <a:r>
              <a:rPr lang="en-US" baseline="-25000" dirty="0"/>
              <a:t>3</a:t>
            </a:r>
            <a:r>
              <a:rPr lang="en-US" dirty="0"/>
              <a:t> / 106.8 g/mole = 0.421 moles; 0.045 L x 2 M = 0.09 moles H</a:t>
            </a:r>
            <a:r>
              <a:rPr lang="en-US" baseline="-25000" dirty="0"/>
              <a:t>2</a:t>
            </a:r>
            <a:r>
              <a:rPr lang="en-US" dirty="0"/>
              <a:t>SO</a:t>
            </a:r>
            <a:r>
              <a:rPr lang="en-US" baseline="-25000" dirty="0"/>
              <a:t>4</a:t>
            </a:r>
            <a:r>
              <a:rPr lang="en-US" dirty="0"/>
              <a:t> (limiting), so 0.03 moles reaction (to those who dislike this concept, I apologize).</a:t>
            </a:r>
          </a:p>
        </p:txBody>
      </p:sp>
      <p:sp>
        <p:nvSpPr>
          <p:cNvPr id="4" name="Content Placeholder 3"/>
          <p:cNvSpPr>
            <a:spLocks noGrp="1"/>
          </p:cNvSpPr>
          <p:nvPr>
            <p:ph sz="half" idx="18"/>
          </p:nvPr>
        </p:nvSpPr>
        <p:spPr>
          <a:xfrm>
            <a:off x="209528" y="4424198"/>
            <a:ext cx="5319850" cy="2284679"/>
          </a:xfrm>
        </p:spPr>
        <p:style>
          <a:lnRef idx="2">
            <a:schemeClr val="accent4">
              <a:shade val="50000"/>
            </a:schemeClr>
          </a:lnRef>
          <a:fillRef idx="1">
            <a:schemeClr val="accent4"/>
          </a:fillRef>
          <a:effectRef idx="0">
            <a:schemeClr val="accent4"/>
          </a:effectRef>
          <a:fontRef idx="minor">
            <a:schemeClr val="lt1"/>
          </a:fontRef>
        </p:style>
        <p:txBody>
          <a:bodyPr>
            <a:normAutofit fontScale="92500" lnSpcReduction="20000"/>
          </a:bodyPr>
          <a:lstStyle/>
          <a:p>
            <a:r>
              <a:rPr lang="en-US" dirty="0"/>
              <a:t>bi.  For Hermione, the Fe(OH)</a:t>
            </a:r>
            <a:r>
              <a:rPr lang="en-US" baseline="-25000" dirty="0"/>
              <a:t>3</a:t>
            </a:r>
            <a:r>
              <a:rPr lang="en-US" dirty="0"/>
              <a:t> is now limiting, as there are now 0.9 moles H</a:t>
            </a:r>
            <a:r>
              <a:rPr lang="en-US" baseline="-25000" dirty="0"/>
              <a:t>2</a:t>
            </a:r>
            <a:r>
              <a:rPr lang="en-US" dirty="0"/>
              <a:t>SO</a:t>
            </a:r>
            <a:r>
              <a:rPr lang="en-US" baseline="-25000" dirty="0"/>
              <a:t>4</a:t>
            </a:r>
            <a:r>
              <a:rPr lang="en-US" dirty="0"/>
              <a:t>.  So, there are more moles of reaction, about 0.21, a seven-fold increase.  This would increase the temperature change.  However, there is also a significant increase in mass of the reaction mixture, from about 90 g to 500 g.  This would decrease the temperature change.  So the exact ∆T outcome, increase or decrease, depends on the specific heat capacity of the reaction mixture.</a:t>
            </a:r>
          </a:p>
        </p:txBody>
      </p:sp>
      <p:sp>
        <p:nvSpPr>
          <p:cNvPr id="5" name="Content Placeholder 4"/>
          <p:cNvSpPr>
            <a:spLocks noGrp="1"/>
          </p:cNvSpPr>
          <p:nvPr>
            <p:ph sz="half" idx="1"/>
          </p:nvPr>
        </p:nvSpPr>
        <p:spPr>
          <a:xfrm>
            <a:off x="209528" y="3464136"/>
            <a:ext cx="5319850" cy="845962"/>
          </a:xfrm>
        </p:spPr>
        <p:style>
          <a:lnRef idx="2">
            <a:schemeClr val="accent4">
              <a:shade val="50000"/>
            </a:schemeClr>
          </a:lnRef>
          <a:fillRef idx="1">
            <a:schemeClr val="accent4"/>
          </a:fillRef>
          <a:effectRef idx="0">
            <a:schemeClr val="accent4"/>
          </a:effectRef>
          <a:fontRef idx="minor">
            <a:schemeClr val="lt1"/>
          </a:fontRef>
        </p:style>
        <p:txBody>
          <a:bodyPr>
            <a:normAutofit fontScale="92500" lnSpcReduction="10000"/>
          </a:bodyPr>
          <a:lstStyle/>
          <a:p>
            <a:r>
              <a:rPr lang="en-US" dirty="0" err="1" smtClean="0"/>
              <a:t>aii</a:t>
            </a:r>
            <a:r>
              <a:rPr lang="en-US" dirty="0"/>
              <a:t>.  Because the </a:t>
            </a:r>
            <a:r>
              <a:rPr lang="en-US" dirty="0" err="1"/>
              <a:t>sneakoscope</a:t>
            </a:r>
            <a:r>
              <a:rPr lang="en-US" dirty="0"/>
              <a:t> would absorb heat, ∆T would be lower, so the heat of the reaction would appear to be lower as would ∆</a:t>
            </a:r>
            <a:r>
              <a:rPr lang="en-US" dirty="0" err="1"/>
              <a:t>H°rxn</a:t>
            </a:r>
            <a:r>
              <a:rPr lang="en-US" dirty="0"/>
              <a:t>.</a:t>
            </a:r>
          </a:p>
        </p:txBody>
      </p:sp>
      <p:sp>
        <p:nvSpPr>
          <p:cNvPr id="6" name="Content Placeholder 5"/>
          <p:cNvSpPr>
            <a:spLocks noGrp="1"/>
          </p:cNvSpPr>
          <p:nvPr>
            <p:ph sz="half" idx="16"/>
          </p:nvPr>
        </p:nvSpPr>
        <p:spPr>
          <a:xfrm>
            <a:off x="5850107" y="1257100"/>
            <a:ext cx="3083964" cy="2539214"/>
          </a:xfrm>
        </p:spPr>
        <p:style>
          <a:lnRef idx="2">
            <a:schemeClr val="accent4">
              <a:shade val="50000"/>
            </a:schemeClr>
          </a:lnRef>
          <a:fillRef idx="1">
            <a:schemeClr val="accent4"/>
          </a:fillRef>
          <a:effectRef idx="0">
            <a:schemeClr val="accent4"/>
          </a:effectRef>
          <a:fontRef idx="minor">
            <a:schemeClr val="lt1"/>
          </a:fontRef>
        </p:style>
        <p:txBody>
          <a:bodyPr>
            <a:normAutofit fontScale="85000" lnSpcReduction="10000"/>
          </a:bodyPr>
          <a:lstStyle/>
          <a:p>
            <a:r>
              <a:rPr lang="en-US" dirty="0" err="1" smtClean="0"/>
              <a:t>bii</a:t>
            </a:r>
            <a:r>
              <a:rPr lang="en-US" dirty="0"/>
              <a:t>.  45.0 g Al(OH)</a:t>
            </a:r>
            <a:r>
              <a:rPr lang="en-US" baseline="-25000" dirty="0"/>
              <a:t>3</a:t>
            </a:r>
            <a:r>
              <a:rPr lang="en-US" dirty="0"/>
              <a:t> / 78 g/mole = 0.577 mole.  This is still limiting, but now there are about 0.288 moles of reaction, so more heat is produced.  As the total mass doesn’t change, and the specific heat capacity is unlikely to change dramatically, it is reasonable to predict that ∆T would be larger.</a:t>
            </a:r>
          </a:p>
        </p:txBody>
      </p:sp>
      <p:sp>
        <p:nvSpPr>
          <p:cNvPr id="7" name="Content Placeholder 5"/>
          <p:cNvSpPr txBox="1">
            <a:spLocks/>
          </p:cNvSpPr>
          <p:nvPr/>
        </p:nvSpPr>
        <p:spPr>
          <a:xfrm>
            <a:off x="5850107" y="4053545"/>
            <a:ext cx="3083964" cy="2539214"/>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vert="horz" lIns="91440" tIns="45720" rIns="91440" bIns="45720" rtlCol="0">
            <a:normAutofit/>
          </a:bodyPr>
          <a:lstStyle>
            <a:lvl1pPr marL="228600" indent="-228600" algn="l" defTabSz="914400" rtl="0" eaLnBrk="1" latinLnBrk="0" hangingPunct="1">
              <a:spcBef>
                <a:spcPts val="2000"/>
              </a:spcBef>
              <a:buClr>
                <a:schemeClr val="accent1"/>
              </a:buClr>
              <a:buSzPct val="75000"/>
              <a:buFont typeface="Wingdings" pitchFamily="2" charset="2"/>
              <a:buChar char="n"/>
              <a:defRPr sz="1800" kern="1200">
                <a:solidFill>
                  <a:schemeClr val="lt1"/>
                </a:solidFill>
                <a:latin typeface="+mn-lt"/>
                <a:ea typeface="+mn-ea"/>
                <a:cs typeface="+mn-cs"/>
              </a:defRPr>
            </a:lvl1pPr>
            <a:lvl2pPr marL="4572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lt1"/>
                </a:solidFill>
                <a:latin typeface="+mn-lt"/>
                <a:ea typeface="+mn-ea"/>
                <a:cs typeface="+mn-cs"/>
              </a:defRPr>
            </a:lvl2pPr>
            <a:lvl3pPr marL="685800" indent="-228600" algn="l" defTabSz="914400" rtl="0" eaLnBrk="1" latinLnBrk="0" hangingPunct="1">
              <a:spcBef>
                <a:spcPts val="600"/>
              </a:spcBef>
              <a:buClr>
                <a:schemeClr val="accent1"/>
              </a:buClr>
              <a:buSzPct val="75000"/>
              <a:buFont typeface="Wingdings" pitchFamily="2" charset="2"/>
              <a:buChar char="n"/>
              <a:defRPr sz="1800" kern="1200">
                <a:solidFill>
                  <a:schemeClr val="lt1"/>
                </a:solidFill>
                <a:latin typeface="+mn-lt"/>
                <a:ea typeface="+mn-ea"/>
                <a:cs typeface="+mn-cs"/>
              </a:defRPr>
            </a:lvl3pPr>
            <a:lvl4pPr marL="9144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lt1"/>
                </a:solidFill>
                <a:latin typeface="+mn-lt"/>
                <a:ea typeface="+mn-ea"/>
                <a:cs typeface="+mn-cs"/>
              </a:defRPr>
            </a:lvl4pPr>
            <a:lvl5pPr marL="1143000" indent="-228600" algn="l" defTabSz="914400" rtl="0" eaLnBrk="1" latinLnBrk="0" hangingPunct="1">
              <a:spcBef>
                <a:spcPts val="600"/>
              </a:spcBef>
              <a:buClr>
                <a:schemeClr val="accent1"/>
              </a:buClr>
              <a:buSzPct val="75000"/>
              <a:buFont typeface="Wingdings" pitchFamily="2" charset="2"/>
              <a:buChar char="n"/>
              <a:defRPr sz="1800" kern="1200">
                <a:solidFill>
                  <a:schemeClr val="lt1"/>
                </a:solidFill>
                <a:latin typeface="+mn-lt"/>
                <a:ea typeface="+mn-ea"/>
                <a:cs typeface="+mn-cs"/>
              </a:defRPr>
            </a:lvl5pPr>
            <a:lvl6pPr marL="1377950"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a:solidFill>
                  <a:schemeClr val="lt1"/>
                </a:solidFill>
                <a:latin typeface="+mn-lt"/>
                <a:ea typeface="+mn-ea"/>
                <a:cs typeface="+mn-cs"/>
              </a:defRPr>
            </a:lvl6pPr>
            <a:lvl7pPr marL="1603375" indent="-228600" algn="l" defTabSz="914400" rtl="0" eaLnBrk="1" latinLnBrk="0" hangingPunct="1">
              <a:spcBef>
                <a:spcPct val="20000"/>
              </a:spcBef>
              <a:buClr>
                <a:schemeClr val="accent1"/>
              </a:buClr>
              <a:buSzPct val="75000"/>
              <a:buFont typeface="Wingdings" pitchFamily="2" charset="2"/>
              <a:buChar char=""/>
              <a:defRPr lang="en-US" sz="1800" kern="1200" baseline="0">
                <a:solidFill>
                  <a:schemeClr val="lt1"/>
                </a:solidFill>
                <a:latin typeface="+mn-lt"/>
                <a:ea typeface="+mn-ea"/>
                <a:cs typeface="+mn-cs"/>
              </a:defRPr>
            </a:lvl7pPr>
            <a:lvl8pPr marL="1830388"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baseline="0">
                <a:solidFill>
                  <a:schemeClr val="lt1"/>
                </a:solidFill>
                <a:latin typeface="+mn-lt"/>
                <a:ea typeface="+mn-ea"/>
                <a:cs typeface="+mn-cs"/>
              </a:defRPr>
            </a:lvl8pPr>
            <a:lvl9pPr marL="2057400" indent="-228600" algn="l" defTabSz="914400" rtl="0" eaLnBrk="1" latinLnBrk="0" hangingPunct="1">
              <a:spcBef>
                <a:spcPct val="20000"/>
              </a:spcBef>
              <a:buClr>
                <a:schemeClr val="accent1"/>
              </a:buClr>
              <a:buSzPct val="75000"/>
              <a:buFont typeface="Wingdings" pitchFamily="2" charset="2"/>
              <a:buChar char=""/>
              <a:defRPr lang="en-US" sz="1800" kern="1200" baseline="0">
                <a:solidFill>
                  <a:schemeClr val="lt1"/>
                </a:solidFill>
                <a:latin typeface="+mn-lt"/>
                <a:ea typeface="+mn-ea"/>
                <a:cs typeface="+mn-cs"/>
              </a:defRPr>
            </a:lvl9pPr>
          </a:lstStyle>
          <a:p>
            <a:r>
              <a:rPr lang="en-US" dirty="0"/>
              <a:t>c.  ∆</a:t>
            </a:r>
            <a:r>
              <a:rPr lang="en-US" dirty="0" err="1"/>
              <a:t>S°rxn</a:t>
            </a:r>
            <a:r>
              <a:rPr lang="en-US" dirty="0"/>
              <a:t> = sum product S° - sum reactant S°</a:t>
            </a:r>
          </a:p>
          <a:p>
            <a:r>
              <a:rPr lang="en-US" dirty="0"/>
              <a:t>∆</a:t>
            </a:r>
            <a:r>
              <a:rPr lang="en-US" dirty="0" err="1"/>
              <a:t>S°rxn</a:t>
            </a:r>
            <a:r>
              <a:rPr lang="en-US" dirty="0"/>
              <a:t> = 6(69.91) + 2(-315.9) + 3(20.1) – 2(107) – 3(20.08) = -426.3 J/mole*K.</a:t>
            </a:r>
          </a:p>
        </p:txBody>
      </p:sp>
    </p:spTree>
    <p:extLst>
      <p:ext uri="{BB962C8B-B14F-4D97-AF65-F5344CB8AC3E}">
        <p14:creationId xmlns:p14="http://schemas.microsoft.com/office/powerpoint/2010/main" val="4284249325"/>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98474" y="189998"/>
            <a:ext cx="7556313" cy="1116106"/>
          </a:xfrm>
        </p:spPr>
        <p:txBody>
          <a:bodyPr/>
          <a:lstStyle/>
          <a:p>
            <a:r>
              <a:rPr lang="en-US" dirty="0" smtClean="0"/>
              <a:t>Kinetics and Equilibrium</a:t>
            </a:r>
            <a:endParaRPr lang="en-US" dirty="0"/>
          </a:p>
        </p:txBody>
      </p:sp>
      <p:sp>
        <p:nvSpPr>
          <p:cNvPr id="8" name="Content Placeholder 7"/>
          <p:cNvSpPr>
            <a:spLocks noGrp="1"/>
          </p:cNvSpPr>
          <p:nvPr>
            <p:ph sz="half" idx="1"/>
          </p:nvPr>
        </p:nvSpPr>
        <p:spPr>
          <a:xfrm>
            <a:off x="0" y="865238"/>
            <a:ext cx="8190957" cy="3415131"/>
          </a:xfrm>
        </p:spPr>
        <p:txBody>
          <a:bodyPr>
            <a:normAutofit fontScale="92500"/>
          </a:bodyPr>
          <a:lstStyle/>
          <a:p>
            <a:r>
              <a:rPr lang="en-US" dirty="0" smtClean="0"/>
              <a:t>Kinetics examines the rate at which reactions proceed. Rate laws are used to describe how reactant concentrations affect a reaction’s rate. Rate constants (k) in rate law expressions are determined experimentally at a given temperature.</a:t>
            </a:r>
          </a:p>
          <a:p>
            <a:r>
              <a:rPr lang="en-US" dirty="0" smtClean="0"/>
              <a:t>Equilibrium describes the state at which the rates of the forward reaction and the reverse reaction are constant and equal. </a:t>
            </a:r>
          </a:p>
          <a:p>
            <a:r>
              <a:rPr lang="en-US" dirty="0"/>
              <a:t>I</a:t>
            </a:r>
            <a:r>
              <a:rPr lang="en-US" dirty="0" smtClean="0"/>
              <a:t>f </a:t>
            </a:r>
            <a:r>
              <a:rPr lang="en-US" dirty="0"/>
              <a:t>the rates are initially </a:t>
            </a:r>
            <a:r>
              <a:rPr lang="en-US" dirty="0" smtClean="0"/>
              <a:t>unequal (the system is not at equilibrium), </a:t>
            </a:r>
            <a:r>
              <a:rPr lang="en-US" dirty="0"/>
              <a:t>the faster direction depletes its reactants, which feeds back to slow down that direction.  </a:t>
            </a:r>
            <a:endParaRPr lang="en-US" dirty="0" smtClean="0"/>
          </a:p>
          <a:p>
            <a:r>
              <a:rPr lang="en-US" dirty="0" smtClean="0"/>
              <a:t>At </a:t>
            </a:r>
            <a:r>
              <a:rPr lang="en-US" dirty="0"/>
              <a:t>the same time, the slower direction accumulates its reactants, speeding up the slower direction.  </a:t>
            </a:r>
            <a:endParaRPr lang="en-US" dirty="0" smtClean="0"/>
          </a:p>
        </p:txBody>
      </p:sp>
      <p:sp>
        <p:nvSpPr>
          <p:cNvPr id="10" name="TextBox 9"/>
          <p:cNvSpPr txBox="1"/>
          <p:nvPr/>
        </p:nvSpPr>
        <p:spPr>
          <a:xfrm>
            <a:off x="8097582" y="-32652"/>
            <a:ext cx="979575" cy="369332"/>
          </a:xfrm>
          <a:prstGeom prst="rect">
            <a:avLst/>
          </a:prstGeom>
          <a:noFill/>
        </p:spPr>
        <p:txBody>
          <a:bodyPr wrap="square" rtlCol="0">
            <a:spAutoFit/>
          </a:bodyPr>
          <a:lstStyle/>
          <a:p>
            <a:r>
              <a:rPr lang="en-US" dirty="0" smtClean="0">
                <a:hlinkClick r:id="rId2"/>
              </a:rPr>
              <a:t>Source</a:t>
            </a:r>
            <a:endParaRPr lang="en-US" dirty="0"/>
          </a:p>
        </p:txBody>
      </p:sp>
      <p:sp>
        <p:nvSpPr>
          <p:cNvPr id="11" name="TextBox 10"/>
          <p:cNvSpPr txBox="1"/>
          <p:nvPr/>
        </p:nvSpPr>
        <p:spPr>
          <a:xfrm>
            <a:off x="-91503" y="6242447"/>
            <a:ext cx="9144000" cy="800219"/>
          </a:xfrm>
          <a:prstGeom prst="rect">
            <a:avLst/>
          </a:prstGeom>
          <a:noFill/>
        </p:spPr>
        <p:txBody>
          <a:bodyPr wrap="square" rtlCol="0">
            <a:spAutoFit/>
          </a:bodyPr>
          <a:lstStyle/>
          <a:p>
            <a:r>
              <a:rPr lang="en-US" dirty="0" smtClean="0"/>
              <a:t>LO </a:t>
            </a:r>
            <a:r>
              <a:rPr lang="en-US" dirty="0"/>
              <a:t>6.3: The student can connect kinetics to equilibrium by using </a:t>
            </a:r>
            <a:r>
              <a:rPr lang="en-US" dirty="0" smtClean="0"/>
              <a:t>reasoning, </a:t>
            </a:r>
            <a:r>
              <a:rPr lang="en-US" dirty="0"/>
              <a:t>such as </a:t>
            </a:r>
            <a:r>
              <a:rPr lang="en-US" dirty="0" err="1"/>
              <a:t>LeChatelier’s</a:t>
            </a:r>
            <a:r>
              <a:rPr lang="en-US" dirty="0"/>
              <a:t> principle, to infer the relative rates of the forward and reverse reactions. </a:t>
            </a:r>
            <a:r>
              <a:rPr lang="en-US" sz="1000" dirty="0"/>
              <a:t>																	</a:t>
            </a:r>
          </a:p>
          <a:p>
            <a:endParaRPr lang="en-US" sz="1000" dirty="0"/>
          </a:p>
        </p:txBody>
      </p:sp>
      <p:sp>
        <p:nvSpPr>
          <p:cNvPr id="12" name="TextBox 11"/>
          <p:cNvSpPr txBox="1"/>
          <p:nvPr/>
        </p:nvSpPr>
        <p:spPr>
          <a:xfrm>
            <a:off x="8157538" y="1816854"/>
            <a:ext cx="894959" cy="369332"/>
          </a:xfrm>
          <a:prstGeom prst="rect">
            <a:avLst/>
          </a:prstGeom>
          <a:noFill/>
        </p:spPr>
        <p:txBody>
          <a:bodyPr wrap="square" rtlCol="0">
            <a:spAutoFit/>
          </a:bodyPr>
          <a:lstStyle/>
          <a:p>
            <a:r>
              <a:rPr lang="en-US" dirty="0" smtClean="0">
                <a:hlinkClick r:id="rId3"/>
              </a:rPr>
              <a:t>Video</a:t>
            </a:r>
            <a:endParaRPr lang="en-US" dirty="0"/>
          </a:p>
        </p:txBody>
      </p:sp>
      <p:pic>
        <p:nvPicPr>
          <p:cNvPr id="4" name="Picture 3"/>
          <p:cNvPicPr>
            <a:picLocks noChangeAspect="1"/>
          </p:cNvPicPr>
          <p:nvPr/>
        </p:nvPicPr>
        <p:blipFill rotWithShape="1">
          <a:blip r:embed="rId4"/>
          <a:srcRect l="7917" r="8851"/>
          <a:stretch/>
        </p:blipFill>
        <p:spPr>
          <a:xfrm>
            <a:off x="5955236" y="3972145"/>
            <a:ext cx="2942170" cy="2356605"/>
          </a:xfrm>
          <a:prstGeom prst="rect">
            <a:avLst/>
          </a:prstGeom>
        </p:spPr>
      </p:pic>
      <p:sp>
        <p:nvSpPr>
          <p:cNvPr id="13" name="Content Placeholder 7"/>
          <p:cNvSpPr>
            <a:spLocks noGrp="1"/>
          </p:cNvSpPr>
          <p:nvPr>
            <p:ph sz="half" idx="1"/>
          </p:nvPr>
        </p:nvSpPr>
        <p:spPr>
          <a:xfrm>
            <a:off x="0" y="3621099"/>
            <a:ext cx="6076115" cy="3415131"/>
          </a:xfrm>
        </p:spPr>
        <p:txBody>
          <a:bodyPr>
            <a:normAutofit/>
          </a:bodyPr>
          <a:lstStyle/>
          <a:p>
            <a:pPr marL="0" indent="0">
              <a:buNone/>
            </a:pPr>
            <a:endParaRPr lang="en-US" dirty="0" smtClean="0"/>
          </a:p>
          <a:p>
            <a:r>
              <a:rPr lang="en-US" sz="1700" dirty="0" smtClean="0"/>
              <a:t>These </a:t>
            </a:r>
            <a:r>
              <a:rPr lang="en-US" sz="1700" dirty="0"/>
              <a:t>loops continue until the faster rate and the slower rate have become equal. </a:t>
            </a:r>
          </a:p>
          <a:p>
            <a:r>
              <a:rPr lang="en-US" sz="1700" dirty="0" smtClean="0"/>
              <a:t>In the graph to the right, after equilibrium has been achieved, additional hydrogen gas is added to the system. The system then consumes both H</a:t>
            </a:r>
            <a:r>
              <a:rPr lang="en-US" sz="1700" baseline="-25000" dirty="0" smtClean="0"/>
              <a:t>2</a:t>
            </a:r>
            <a:r>
              <a:rPr lang="en-US" sz="1700" dirty="0" smtClean="0"/>
              <a:t> and N</a:t>
            </a:r>
            <a:r>
              <a:rPr lang="en-US" sz="1700" baseline="-25000" dirty="0" smtClean="0"/>
              <a:t>2</a:t>
            </a:r>
            <a:r>
              <a:rPr lang="en-US" sz="1700" dirty="0" smtClean="0"/>
              <a:t> to form additional NH</a:t>
            </a:r>
            <a:r>
              <a:rPr lang="en-US" sz="1700" baseline="-25000" dirty="0" smtClean="0"/>
              <a:t>3</a:t>
            </a:r>
            <a:r>
              <a:rPr lang="en-US" sz="1700" dirty="0" smtClean="0"/>
              <a:t> molecules, eventually reestablishing equilibrium. </a:t>
            </a:r>
          </a:p>
          <a:p>
            <a:endParaRPr lang="en-US" dirty="0" smtClean="0"/>
          </a:p>
        </p:txBody>
      </p:sp>
    </p:spTree>
    <p:extLst>
      <p:ext uri="{BB962C8B-B14F-4D97-AF65-F5344CB8AC3E}">
        <p14:creationId xmlns:p14="http://schemas.microsoft.com/office/powerpoint/2010/main" val="4227332419"/>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490596" y="3868940"/>
            <a:ext cx="4179760" cy="2068111"/>
          </a:xfrm>
          <a:prstGeom prst="rect">
            <a:avLst/>
          </a:prstGeom>
        </p:spPr>
      </p:pic>
      <p:sp>
        <p:nvSpPr>
          <p:cNvPr id="7" name="Title 6"/>
          <p:cNvSpPr>
            <a:spLocks noGrp="1"/>
          </p:cNvSpPr>
          <p:nvPr>
            <p:ph type="title"/>
          </p:nvPr>
        </p:nvSpPr>
        <p:spPr>
          <a:xfrm>
            <a:off x="498474" y="189998"/>
            <a:ext cx="7556313" cy="1116106"/>
          </a:xfrm>
        </p:spPr>
        <p:txBody>
          <a:bodyPr/>
          <a:lstStyle/>
          <a:p>
            <a:r>
              <a:rPr lang="en-US" i="1" dirty="0" smtClean="0"/>
              <a:t>Q</a:t>
            </a:r>
            <a:r>
              <a:rPr lang="en-US" dirty="0"/>
              <a:t> </a:t>
            </a:r>
            <a:r>
              <a:rPr lang="en-US" dirty="0" smtClean="0"/>
              <a:t>vs. </a:t>
            </a:r>
            <a:r>
              <a:rPr lang="en-US" i="1" dirty="0"/>
              <a:t>K</a:t>
            </a:r>
          </a:p>
        </p:txBody>
      </p:sp>
      <p:sp>
        <p:nvSpPr>
          <p:cNvPr id="8" name="Content Placeholder 7"/>
          <p:cNvSpPr>
            <a:spLocks noGrp="1"/>
          </p:cNvSpPr>
          <p:nvPr>
            <p:ph sz="half" idx="1"/>
          </p:nvPr>
        </p:nvSpPr>
        <p:spPr>
          <a:xfrm>
            <a:off x="1" y="1017472"/>
            <a:ext cx="8157538" cy="4049742"/>
          </a:xfrm>
        </p:spPr>
        <p:txBody>
          <a:bodyPr>
            <a:normAutofit/>
          </a:bodyPr>
          <a:lstStyle/>
          <a:p>
            <a:r>
              <a:rPr lang="en-US" dirty="0" smtClean="0"/>
              <a:t>Equilibrium is reacted when the rates of the forward reaction and the rates of the reverse reaction are equal, which is when </a:t>
            </a:r>
            <a:r>
              <a:rPr lang="en-US" i="1" dirty="0" smtClean="0"/>
              <a:t>Q</a:t>
            </a:r>
            <a:r>
              <a:rPr lang="en-US" dirty="0" smtClean="0"/>
              <a:t> is equal to </a:t>
            </a:r>
            <a:r>
              <a:rPr lang="en-US" i="1" dirty="0" smtClean="0"/>
              <a:t>K</a:t>
            </a:r>
            <a:r>
              <a:rPr lang="en-US" dirty="0" smtClean="0"/>
              <a:t>.</a:t>
            </a:r>
          </a:p>
          <a:p>
            <a:r>
              <a:rPr lang="en-US" dirty="0" smtClean="0"/>
              <a:t>Comparing </a:t>
            </a:r>
            <a:r>
              <a:rPr lang="en-US" i="1" dirty="0" smtClean="0"/>
              <a:t>Q</a:t>
            </a:r>
            <a:r>
              <a:rPr lang="en-US" dirty="0" smtClean="0"/>
              <a:t> to </a:t>
            </a:r>
            <a:r>
              <a:rPr lang="en-US" i="1" dirty="0" smtClean="0"/>
              <a:t>K</a:t>
            </a:r>
            <a:r>
              <a:rPr lang="en-US" dirty="0" smtClean="0"/>
              <a:t> enables us to determine if a chemical system has achieved equilibrium or will need to move towards reactants or products to reach equilibrium.</a:t>
            </a:r>
          </a:p>
          <a:p>
            <a:pPr marL="0" indent="0">
              <a:buNone/>
            </a:pPr>
            <a:r>
              <a:rPr lang="en-US" dirty="0" smtClean="0"/>
              <a:t>    -  if </a:t>
            </a:r>
            <a:r>
              <a:rPr lang="en-US" i="1" dirty="0" smtClean="0"/>
              <a:t>Q</a:t>
            </a:r>
            <a:r>
              <a:rPr lang="en-US" dirty="0" smtClean="0"/>
              <a:t> &lt; </a:t>
            </a:r>
            <a:r>
              <a:rPr lang="en-US" i="1" dirty="0" smtClean="0"/>
              <a:t>K</a:t>
            </a:r>
            <a:r>
              <a:rPr lang="en-US" dirty="0" smtClean="0"/>
              <a:t>, the reaction will proceed in the forward direction until </a:t>
            </a:r>
            <a:r>
              <a:rPr lang="en-US" i="1" dirty="0" smtClean="0"/>
              <a:t>Q</a:t>
            </a:r>
            <a:r>
              <a:rPr lang="en-US" dirty="0" smtClean="0"/>
              <a:t> = </a:t>
            </a:r>
            <a:r>
              <a:rPr lang="en-US" i="1" dirty="0" smtClean="0"/>
              <a:t>K</a:t>
            </a:r>
            <a:r>
              <a:rPr lang="en-US" dirty="0"/>
              <a:t/>
            </a:r>
            <a:br>
              <a:rPr lang="en-US" dirty="0"/>
            </a:br>
            <a:r>
              <a:rPr lang="en-US" dirty="0" smtClean="0"/>
              <a:t>    -  if </a:t>
            </a:r>
            <a:r>
              <a:rPr lang="en-US" i="1" dirty="0" smtClean="0"/>
              <a:t>Q</a:t>
            </a:r>
            <a:r>
              <a:rPr lang="en-US" dirty="0" smtClean="0"/>
              <a:t> &gt; </a:t>
            </a:r>
            <a:r>
              <a:rPr lang="en-US" i="1" dirty="0" smtClean="0"/>
              <a:t>K</a:t>
            </a:r>
            <a:r>
              <a:rPr lang="en-US" dirty="0" smtClean="0"/>
              <a:t>, the reaction will proceed in the reverse direction until </a:t>
            </a:r>
            <a:r>
              <a:rPr lang="en-US" i="1" dirty="0" smtClean="0"/>
              <a:t>Q</a:t>
            </a:r>
            <a:r>
              <a:rPr lang="en-US" dirty="0" smtClean="0"/>
              <a:t> = </a:t>
            </a:r>
            <a:r>
              <a:rPr lang="en-US" i="1" dirty="0" smtClean="0"/>
              <a:t>K</a:t>
            </a:r>
            <a:r>
              <a:rPr lang="en-US" dirty="0"/>
              <a:t/>
            </a:r>
            <a:br>
              <a:rPr lang="en-US" dirty="0"/>
            </a:br>
            <a:r>
              <a:rPr lang="en-US" dirty="0" smtClean="0"/>
              <a:t>    -  if </a:t>
            </a:r>
            <a:r>
              <a:rPr lang="en-US" i="1" dirty="0" smtClean="0"/>
              <a:t>Q </a:t>
            </a:r>
            <a:r>
              <a:rPr lang="en-US" dirty="0" smtClean="0"/>
              <a:t>= </a:t>
            </a:r>
            <a:r>
              <a:rPr lang="en-US" i="1" dirty="0" smtClean="0"/>
              <a:t>K</a:t>
            </a:r>
            <a:r>
              <a:rPr lang="en-US" dirty="0" smtClean="0"/>
              <a:t>, the reaction is at equilibrium, and the concentrations of</a:t>
            </a:r>
            <a:br>
              <a:rPr lang="en-US" dirty="0" smtClean="0"/>
            </a:br>
            <a:r>
              <a:rPr lang="en-US" dirty="0" smtClean="0"/>
              <a:t>       reactants and products remain constant</a:t>
            </a:r>
            <a:endParaRPr lang="en-US" dirty="0"/>
          </a:p>
        </p:txBody>
      </p:sp>
      <p:sp>
        <p:nvSpPr>
          <p:cNvPr id="10" name="TextBox 9"/>
          <p:cNvSpPr txBox="1"/>
          <p:nvPr/>
        </p:nvSpPr>
        <p:spPr>
          <a:xfrm>
            <a:off x="8097582" y="-32652"/>
            <a:ext cx="979575" cy="369332"/>
          </a:xfrm>
          <a:prstGeom prst="rect">
            <a:avLst/>
          </a:prstGeom>
          <a:noFill/>
        </p:spPr>
        <p:txBody>
          <a:bodyPr wrap="square" rtlCol="0">
            <a:spAutoFit/>
          </a:bodyPr>
          <a:lstStyle/>
          <a:p>
            <a:r>
              <a:rPr lang="en-US" dirty="0" smtClean="0">
                <a:hlinkClick r:id="rId3"/>
              </a:rPr>
              <a:t>Source</a:t>
            </a:r>
            <a:endParaRPr lang="en-US" dirty="0"/>
          </a:p>
        </p:txBody>
      </p:sp>
      <p:sp>
        <p:nvSpPr>
          <p:cNvPr id="11" name="TextBox 10"/>
          <p:cNvSpPr txBox="1"/>
          <p:nvPr/>
        </p:nvSpPr>
        <p:spPr>
          <a:xfrm>
            <a:off x="0" y="5986367"/>
            <a:ext cx="9144000" cy="1092607"/>
          </a:xfrm>
          <a:prstGeom prst="rect">
            <a:avLst/>
          </a:prstGeom>
          <a:noFill/>
        </p:spPr>
        <p:txBody>
          <a:bodyPr wrap="square" rtlCol="0">
            <a:spAutoFit/>
          </a:bodyPr>
          <a:lstStyle/>
          <a:p>
            <a:r>
              <a:rPr lang="en-US" dirty="0" smtClean="0"/>
              <a:t>LO 6.4: </a:t>
            </a:r>
            <a:r>
              <a:rPr lang="en-US" dirty="0"/>
              <a:t>G</a:t>
            </a:r>
            <a:r>
              <a:rPr lang="en-US" dirty="0" smtClean="0"/>
              <a:t>iven </a:t>
            </a:r>
            <a:r>
              <a:rPr lang="en-US" dirty="0"/>
              <a:t>a set of initial conditions </a:t>
            </a:r>
            <a:r>
              <a:rPr lang="en-US" dirty="0" smtClean="0"/>
              <a:t>and </a:t>
            </a:r>
            <a:r>
              <a:rPr lang="en-US" dirty="0"/>
              <a:t>the equilibrium constant, K, use the tendency of Q to approach K to predict and justify the prediction as </a:t>
            </a:r>
            <a:r>
              <a:rPr lang="en-US" dirty="0" smtClean="0"/>
              <a:t>to whether </a:t>
            </a:r>
            <a:r>
              <a:rPr lang="en-US" dirty="0"/>
              <a:t>the reaction will proceed toward products or reactants as equilibrium is approached. </a:t>
            </a:r>
            <a:r>
              <a:rPr lang="en-US" sz="1000" dirty="0" smtClean="0"/>
              <a:t>	</a:t>
            </a:r>
            <a:r>
              <a:rPr lang="en-US" sz="1100" dirty="0" smtClean="0"/>
              <a:t>																</a:t>
            </a:r>
            <a:endParaRPr lang="en-US" sz="1100" dirty="0"/>
          </a:p>
        </p:txBody>
      </p:sp>
      <p:sp>
        <p:nvSpPr>
          <p:cNvPr id="12" name="TextBox 11"/>
          <p:cNvSpPr txBox="1"/>
          <p:nvPr/>
        </p:nvSpPr>
        <p:spPr>
          <a:xfrm>
            <a:off x="8157538" y="1816854"/>
            <a:ext cx="894959" cy="369332"/>
          </a:xfrm>
          <a:prstGeom prst="rect">
            <a:avLst/>
          </a:prstGeom>
          <a:noFill/>
        </p:spPr>
        <p:txBody>
          <a:bodyPr wrap="square" rtlCol="0">
            <a:spAutoFit/>
          </a:bodyPr>
          <a:lstStyle/>
          <a:p>
            <a:r>
              <a:rPr lang="en-US" dirty="0" smtClean="0">
                <a:hlinkClick r:id="rId4"/>
              </a:rPr>
              <a:t>Video</a:t>
            </a:r>
            <a:endParaRPr lang="en-US" dirty="0"/>
          </a:p>
        </p:txBody>
      </p:sp>
    </p:spTree>
    <p:extLst>
      <p:ext uri="{BB962C8B-B14F-4D97-AF65-F5344CB8AC3E}">
        <p14:creationId xmlns:p14="http://schemas.microsoft.com/office/powerpoint/2010/main" val="1424531263"/>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98474" y="189998"/>
            <a:ext cx="7556313" cy="1116106"/>
          </a:xfrm>
        </p:spPr>
        <p:txBody>
          <a:bodyPr/>
          <a:lstStyle/>
          <a:p>
            <a:r>
              <a:rPr lang="en-US" dirty="0" smtClean="0"/>
              <a:t>Calculating </a:t>
            </a:r>
            <a:r>
              <a:rPr lang="en-US" i="1" dirty="0"/>
              <a:t>K</a:t>
            </a:r>
            <a:endParaRPr lang="en-US" dirty="0"/>
          </a:p>
        </p:txBody>
      </p:sp>
      <p:sp>
        <p:nvSpPr>
          <p:cNvPr id="8" name="Content Placeholder 7"/>
          <p:cNvSpPr>
            <a:spLocks noGrp="1"/>
          </p:cNvSpPr>
          <p:nvPr>
            <p:ph sz="half" idx="1"/>
          </p:nvPr>
        </p:nvSpPr>
        <p:spPr>
          <a:xfrm>
            <a:off x="498517" y="973990"/>
            <a:ext cx="8190957" cy="2977933"/>
          </a:xfrm>
        </p:spPr>
        <p:txBody>
          <a:bodyPr>
            <a:normAutofit/>
          </a:bodyPr>
          <a:lstStyle/>
          <a:p>
            <a:r>
              <a:rPr lang="en-US" dirty="0" smtClean="0"/>
              <a:t>Equilibrium constants can be determined using experimental concentrations of reactants and products at equilibrium.</a:t>
            </a:r>
          </a:p>
          <a:p>
            <a:r>
              <a:rPr lang="en-US" dirty="0" smtClean="0"/>
              <a:t>Steps:</a:t>
            </a:r>
            <a:r>
              <a:rPr lang="en-US" dirty="0"/>
              <a:t/>
            </a:r>
            <a:br>
              <a:rPr lang="en-US" dirty="0"/>
            </a:br>
            <a:r>
              <a:rPr lang="en-US" dirty="0" smtClean="0"/>
              <a:t>1) Write an equilibrium expression</a:t>
            </a:r>
            <a:br>
              <a:rPr lang="en-US" dirty="0" smtClean="0"/>
            </a:br>
            <a:r>
              <a:rPr lang="en-US" dirty="0" smtClean="0"/>
              <a:t>2) Determine equilibrium molar concentrations or partial pressures for all </a:t>
            </a:r>
            <a:br>
              <a:rPr lang="en-US" dirty="0" smtClean="0"/>
            </a:br>
            <a:r>
              <a:rPr lang="en-US" dirty="0" smtClean="0"/>
              <a:t>     substances in expression</a:t>
            </a:r>
            <a:br>
              <a:rPr lang="en-US" dirty="0" smtClean="0"/>
            </a:br>
            <a:r>
              <a:rPr lang="en-US" dirty="0" smtClean="0"/>
              <a:t>3) Substitute quantities into equilibrium expression and solve.</a:t>
            </a:r>
          </a:p>
        </p:txBody>
      </p:sp>
      <p:sp>
        <p:nvSpPr>
          <p:cNvPr id="10" name="TextBox 9"/>
          <p:cNvSpPr txBox="1"/>
          <p:nvPr/>
        </p:nvSpPr>
        <p:spPr>
          <a:xfrm>
            <a:off x="8097582" y="-32652"/>
            <a:ext cx="979575" cy="369332"/>
          </a:xfrm>
          <a:prstGeom prst="rect">
            <a:avLst/>
          </a:prstGeom>
          <a:noFill/>
        </p:spPr>
        <p:txBody>
          <a:bodyPr wrap="square" rtlCol="0">
            <a:spAutoFit/>
          </a:bodyPr>
          <a:lstStyle/>
          <a:p>
            <a:r>
              <a:rPr lang="en-US" dirty="0" smtClean="0">
                <a:hlinkClick r:id="rId2"/>
              </a:rPr>
              <a:t>Source</a:t>
            </a:r>
            <a:endParaRPr lang="en-US" dirty="0"/>
          </a:p>
        </p:txBody>
      </p:sp>
      <p:sp>
        <p:nvSpPr>
          <p:cNvPr id="11" name="TextBox 10"/>
          <p:cNvSpPr txBox="1"/>
          <p:nvPr/>
        </p:nvSpPr>
        <p:spPr>
          <a:xfrm>
            <a:off x="0" y="6257605"/>
            <a:ext cx="9144000" cy="815608"/>
          </a:xfrm>
          <a:prstGeom prst="rect">
            <a:avLst/>
          </a:prstGeom>
          <a:noFill/>
        </p:spPr>
        <p:txBody>
          <a:bodyPr wrap="square" rtlCol="0">
            <a:spAutoFit/>
          </a:bodyPr>
          <a:lstStyle/>
          <a:p>
            <a:r>
              <a:rPr lang="en-US" dirty="0" smtClean="0"/>
              <a:t>LO 6.5: The </a:t>
            </a:r>
            <a:r>
              <a:rPr lang="en-US" dirty="0"/>
              <a:t>student can, given data (tabular, graphical, etc.) from which the state of </a:t>
            </a:r>
            <a:r>
              <a:rPr lang="en-US" dirty="0" smtClean="0"/>
              <a:t>a system </a:t>
            </a:r>
            <a:r>
              <a:rPr lang="en-US" dirty="0"/>
              <a:t>at equilibrium can be obtained, calculate the equilibrium constant, K.</a:t>
            </a:r>
            <a:r>
              <a:rPr lang="en-US" sz="1100" dirty="0" smtClean="0"/>
              <a:t>																</a:t>
            </a:r>
            <a:endParaRPr lang="en-US" sz="1100" dirty="0"/>
          </a:p>
        </p:txBody>
      </p:sp>
      <p:sp>
        <p:nvSpPr>
          <p:cNvPr id="12" name="TextBox 11"/>
          <p:cNvSpPr txBox="1"/>
          <p:nvPr/>
        </p:nvSpPr>
        <p:spPr>
          <a:xfrm>
            <a:off x="8157538" y="1816854"/>
            <a:ext cx="894959" cy="369332"/>
          </a:xfrm>
          <a:prstGeom prst="rect">
            <a:avLst/>
          </a:prstGeom>
          <a:noFill/>
        </p:spPr>
        <p:txBody>
          <a:bodyPr wrap="square" rtlCol="0">
            <a:spAutoFit/>
          </a:bodyPr>
          <a:lstStyle/>
          <a:p>
            <a:r>
              <a:rPr lang="en-US" dirty="0" smtClean="0">
                <a:hlinkClick r:id="rId3"/>
              </a:rPr>
              <a:t>Video</a:t>
            </a:r>
            <a:endParaRPr lang="en-US" dirty="0"/>
          </a:p>
        </p:txBody>
      </p:sp>
      <p:sp>
        <p:nvSpPr>
          <p:cNvPr id="13" name="Content Placeholder 7"/>
          <p:cNvSpPr>
            <a:spLocks noGrp="1"/>
          </p:cNvSpPr>
          <p:nvPr>
            <p:ph sz="half" idx="1"/>
          </p:nvPr>
        </p:nvSpPr>
        <p:spPr>
          <a:xfrm>
            <a:off x="498474" y="3345537"/>
            <a:ext cx="8190957" cy="2977933"/>
          </a:xfrm>
        </p:spPr>
        <p:txBody>
          <a:bodyPr>
            <a:normAutofit/>
          </a:bodyPr>
          <a:lstStyle/>
          <a:p>
            <a:r>
              <a:rPr lang="en-US" dirty="0" smtClean="0"/>
              <a:t>Example: Calculate </a:t>
            </a:r>
            <a:r>
              <a:rPr lang="en-US" i="1" dirty="0" smtClean="0"/>
              <a:t>K</a:t>
            </a:r>
            <a:r>
              <a:rPr lang="en-US" dirty="0" smtClean="0"/>
              <a:t> for the following system if 0.1908 </a:t>
            </a:r>
            <a:r>
              <a:rPr lang="en-US" dirty="0" err="1" smtClean="0"/>
              <a:t>mol</a:t>
            </a:r>
            <a:r>
              <a:rPr lang="en-US" dirty="0" smtClean="0"/>
              <a:t> CO</a:t>
            </a:r>
            <a:r>
              <a:rPr lang="en-US" baseline="-25000" dirty="0" smtClean="0"/>
              <a:t>2</a:t>
            </a:r>
            <a:r>
              <a:rPr lang="en-US" dirty="0" smtClean="0"/>
              <a:t>, 0.0908 </a:t>
            </a:r>
            <a:r>
              <a:rPr lang="en-US" dirty="0" err="1" smtClean="0"/>
              <a:t>mol</a:t>
            </a:r>
            <a:r>
              <a:rPr lang="en-US" dirty="0" smtClean="0"/>
              <a:t> H</a:t>
            </a:r>
            <a:r>
              <a:rPr lang="en-US" baseline="-25000" dirty="0" smtClean="0"/>
              <a:t>2</a:t>
            </a:r>
            <a:r>
              <a:rPr lang="en-US" dirty="0" smtClean="0"/>
              <a:t>, 0.0092 CO, and 0.0092 </a:t>
            </a:r>
            <a:r>
              <a:rPr lang="en-US" dirty="0" err="1" smtClean="0"/>
              <a:t>mol</a:t>
            </a:r>
            <a:r>
              <a:rPr lang="en-US" dirty="0" smtClean="0"/>
              <a:t> H</a:t>
            </a:r>
            <a:r>
              <a:rPr lang="en-US" baseline="-25000" dirty="0" smtClean="0"/>
              <a:t>2</a:t>
            </a:r>
            <a:r>
              <a:rPr lang="en-US" dirty="0" smtClean="0"/>
              <a:t>O vapor are present in a 2.00 L vessel at equilibrium:</a:t>
            </a:r>
          </a:p>
          <a:p>
            <a:endParaRPr lang="en-US" dirty="0"/>
          </a:p>
          <a:p>
            <a:pPr marL="0" indent="0">
              <a:buNone/>
            </a:pPr>
            <a:endParaRPr lang="en-US" dirty="0" smtClean="0"/>
          </a:p>
          <a:p>
            <a:endParaRPr lang="en-US" dirty="0" smtClean="0"/>
          </a:p>
        </p:txBody>
      </p:sp>
      <p:pic>
        <p:nvPicPr>
          <p:cNvPr id="2" name="Picture 1"/>
          <p:cNvPicPr>
            <a:picLocks noChangeAspect="1"/>
          </p:cNvPicPr>
          <p:nvPr/>
        </p:nvPicPr>
        <p:blipFill>
          <a:blip r:embed="rId4"/>
          <a:stretch>
            <a:fillRect/>
          </a:stretch>
        </p:blipFill>
        <p:spPr>
          <a:xfrm>
            <a:off x="2040409" y="4240886"/>
            <a:ext cx="3657600" cy="431800"/>
          </a:xfrm>
          <a:prstGeom prst="rect">
            <a:avLst/>
          </a:prstGeom>
        </p:spPr>
      </p:pic>
      <p:sp>
        <p:nvSpPr>
          <p:cNvPr id="14" name="Rounded Rectangle 13"/>
          <p:cNvSpPr/>
          <p:nvPr/>
        </p:nvSpPr>
        <p:spPr>
          <a:xfrm>
            <a:off x="2414052" y="5024445"/>
            <a:ext cx="3160660" cy="707233"/>
          </a:xfrm>
          <a:prstGeom prst="roundRect">
            <a:avLst/>
          </a:prstGeom>
        </p:spPr>
        <p:style>
          <a:lnRef idx="0">
            <a:schemeClr val="dk1"/>
          </a:lnRef>
          <a:fillRef idx="3">
            <a:schemeClr val="dk1"/>
          </a:fillRef>
          <a:effectRef idx="3">
            <a:schemeClr val="dk1"/>
          </a:effectRef>
          <a:fontRef idx="minor">
            <a:schemeClr val="lt1"/>
          </a:fontRef>
        </p:style>
        <p:txBody>
          <a:bodyPr rtlCol="0" anchor="ctr"/>
          <a:lstStyle/>
          <a:p>
            <a:pPr algn="ctr"/>
            <a:r>
              <a:rPr lang="en-US" dirty="0"/>
              <a:t>C</a:t>
            </a:r>
            <a:r>
              <a:rPr lang="en-US" dirty="0" smtClean="0"/>
              <a:t>lick reveals answer and explanation.</a:t>
            </a:r>
            <a:endParaRPr lang="en-US" dirty="0"/>
          </a:p>
        </p:txBody>
      </p:sp>
      <p:pic>
        <p:nvPicPr>
          <p:cNvPr id="3" name="Picture 2" descr="Screen Shot 2016-04-09 at 2.12.05 PM.png"/>
          <p:cNvPicPr>
            <a:picLocks noChangeAspect="1"/>
          </p:cNvPicPr>
          <p:nvPr/>
        </p:nvPicPr>
        <p:blipFill rotWithShape="1">
          <a:blip r:embed="rId5">
            <a:extLst>
              <a:ext uri="{28A0092B-C50C-407E-A947-70E740481C1C}">
                <a14:useLocalDpi xmlns:a14="http://schemas.microsoft.com/office/drawing/2010/main" val="0"/>
              </a:ext>
            </a:extLst>
          </a:blip>
          <a:srcRect t="2297"/>
          <a:stretch/>
        </p:blipFill>
        <p:spPr>
          <a:xfrm>
            <a:off x="463181" y="1769816"/>
            <a:ext cx="8153144" cy="4227627"/>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
        <p:nvSpPr>
          <p:cNvPr id="15" name="TextBox 14"/>
          <p:cNvSpPr txBox="1"/>
          <p:nvPr/>
        </p:nvSpPr>
        <p:spPr>
          <a:xfrm>
            <a:off x="7295067" y="-28469"/>
            <a:ext cx="979575" cy="369332"/>
          </a:xfrm>
          <a:prstGeom prst="rect">
            <a:avLst/>
          </a:prstGeom>
          <a:noFill/>
        </p:spPr>
        <p:txBody>
          <a:bodyPr wrap="square" rtlCol="0">
            <a:spAutoFit/>
          </a:bodyPr>
          <a:lstStyle/>
          <a:p>
            <a:r>
              <a:rPr lang="en-US" dirty="0" smtClean="0">
                <a:hlinkClick r:id="rId6"/>
              </a:rPr>
              <a:t>Source</a:t>
            </a:r>
            <a:endParaRPr lang="en-US" dirty="0"/>
          </a:p>
        </p:txBody>
      </p:sp>
    </p:spTree>
    <p:extLst>
      <p:ext uri="{BB962C8B-B14F-4D97-AF65-F5344CB8AC3E}">
        <p14:creationId xmlns:p14="http://schemas.microsoft.com/office/powerpoint/2010/main" val="333758788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grpId="0" nodeType="clickEffect">
                                  <p:stCondLst>
                                    <p:cond delay="0"/>
                                  </p:stCondLst>
                                  <p:childTnLst>
                                    <p:animEffect transition="out" filter="circle(out)">
                                      <p:cBhvr>
                                        <p:cTn id="6" dur="2000"/>
                                        <p:tgtEl>
                                          <p:spTgt spid="14"/>
                                        </p:tgtEl>
                                      </p:cBhvr>
                                    </p:animEffect>
                                    <p:set>
                                      <p:cBhvr>
                                        <p:cTn id="7" dur="1" fill="hold">
                                          <p:stCondLst>
                                            <p:cond delay="1999"/>
                                          </p:stCondLst>
                                        </p:cTn>
                                        <p:tgtEl>
                                          <p:spTgt spid="14"/>
                                        </p:tgtEl>
                                        <p:attrNameLst>
                                          <p:attrName>style.visibility</p:attrName>
                                        </p:attrNameLst>
                                      </p:cBhvr>
                                      <p:to>
                                        <p:strVal val="hidden"/>
                                      </p:to>
                                    </p:set>
                                  </p:childTnLst>
                                </p:cTn>
                              </p:par>
                              <p:par>
                                <p:cTn id="8" presetID="1"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98474" y="189998"/>
            <a:ext cx="7556313" cy="1116106"/>
          </a:xfrm>
        </p:spPr>
        <p:txBody>
          <a:bodyPr/>
          <a:lstStyle/>
          <a:p>
            <a:r>
              <a:rPr lang="en-US" dirty="0" smtClean="0"/>
              <a:t>Calculating </a:t>
            </a:r>
            <a:r>
              <a:rPr lang="en-US" i="1" dirty="0" smtClean="0"/>
              <a:t>K</a:t>
            </a:r>
            <a:endParaRPr lang="en-US" dirty="0"/>
          </a:p>
        </p:txBody>
      </p:sp>
      <p:sp>
        <p:nvSpPr>
          <p:cNvPr id="8" name="Content Placeholder 7"/>
          <p:cNvSpPr>
            <a:spLocks noGrp="1"/>
          </p:cNvSpPr>
          <p:nvPr>
            <p:ph sz="half" idx="1"/>
          </p:nvPr>
        </p:nvSpPr>
        <p:spPr>
          <a:xfrm>
            <a:off x="498517" y="973990"/>
            <a:ext cx="8190957" cy="2977933"/>
          </a:xfrm>
        </p:spPr>
        <p:txBody>
          <a:bodyPr>
            <a:normAutofit/>
          </a:bodyPr>
          <a:lstStyle/>
          <a:p>
            <a:r>
              <a:rPr lang="en-US" dirty="0" smtClean="0"/>
              <a:t>Equilibrium constants can also be determined from both initial and equilibrium concentrations using an ICE chart. </a:t>
            </a:r>
          </a:p>
          <a:p>
            <a:r>
              <a:rPr lang="en-US" dirty="0" smtClean="0"/>
              <a:t>Steps:</a:t>
            </a:r>
            <a:r>
              <a:rPr lang="en-US" dirty="0"/>
              <a:t/>
            </a:r>
            <a:br>
              <a:rPr lang="en-US" dirty="0"/>
            </a:br>
            <a:r>
              <a:rPr lang="en-US" dirty="0" smtClean="0"/>
              <a:t>1) Write an equilibrium expression</a:t>
            </a:r>
            <a:br>
              <a:rPr lang="en-US" dirty="0" smtClean="0"/>
            </a:br>
            <a:r>
              <a:rPr lang="en-US" dirty="0" smtClean="0"/>
              <a:t>2) Determine molar concentrations or partial pressures for all </a:t>
            </a:r>
            <a:br>
              <a:rPr lang="en-US" dirty="0" smtClean="0"/>
            </a:br>
            <a:r>
              <a:rPr lang="en-US" dirty="0" smtClean="0"/>
              <a:t>     substances in expression</a:t>
            </a:r>
            <a:br>
              <a:rPr lang="en-US" dirty="0" smtClean="0"/>
            </a:br>
            <a:r>
              <a:rPr lang="en-US" dirty="0" smtClean="0"/>
              <a:t>3) Determine equilibrium concentrations or partial pressures using an </a:t>
            </a:r>
            <a:r>
              <a:rPr lang="en-US" dirty="0" smtClean="0">
                <a:hlinkClick r:id="rId2"/>
              </a:rPr>
              <a:t>ICE </a:t>
            </a:r>
            <a:br>
              <a:rPr lang="en-US" dirty="0" smtClean="0">
                <a:hlinkClick r:id="rId2"/>
              </a:rPr>
            </a:br>
            <a:r>
              <a:rPr lang="en-US" dirty="0" smtClean="0">
                <a:hlinkClick r:id="rId2"/>
              </a:rPr>
              <a:t>     chart</a:t>
            </a:r>
            <a:r>
              <a:rPr lang="en-US" dirty="0" smtClean="0"/>
              <a:t>.</a:t>
            </a:r>
            <a:br>
              <a:rPr lang="en-US" dirty="0" smtClean="0"/>
            </a:br>
            <a:r>
              <a:rPr lang="en-US" dirty="0" smtClean="0"/>
              <a:t>4) Substitute quantities into equilibrium expression and solve.</a:t>
            </a:r>
          </a:p>
        </p:txBody>
      </p:sp>
      <p:sp>
        <p:nvSpPr>
          <p:cNvPr id="10" name="TextBox 9"/>
          <p:cNvSpPr txBox="1"/>
          <p:nvPr/>
        </p:nvSpPr>
        <p:spPr>
          <a:xfrm>
            <a:off x="8097582" y="-32652"/>
            <a:ext cx="979575" cy="369332"/>
          </a:xfrm>
          <a:prstGeom prst="rect">
            <a:avLst/>
          </a:prstGeom>
          <a:noFill/>
        </p:spPr>
        <p:txBody>
          <a:bodyPr wrap="square" rtlCol="0">
            <a:spAutoFit/>
          </a:bodyPr>
          <a:lstStyle/>
          <a:p>
            <a:r>
              <a:rPr lang="en-US" dirty="0" smtClean="0">
                <a:hlinkClick r:id="rId3"/>
              </a:rPr>
              <a:t>Source</a:t>
            </a:r>
            <a:endParaRPr lang="en-US" dirty="0"/>
          </a:p>
        </p:txBody>
      </p:sp>
      <p:sp>
        <p:nvSpPr>
          <p:cNvPr id="11" name="TextBox 10"/>
          <p:cNvSpPr txBox="1"/>
          <p:nvPr/>
        </p:nvSpPr>
        <p:spPr>
          <a:xfrm>
            <a:off x="0" y="6269934"/>
            <a:ext cx="9144000" cy="815608"/>
          </a:xfrm>
          <a:prstGeom prst="rect">
            <a:avLst/>
          </a:prstGeom>
          <a:noFill/>
        </p:spPr>
        <p:txBody>
          <a:bodyPr wrap="square" rtlCol="0">
            <a:spAutoFit/>
          </a:bodyPr>
          <a:lstStyle/>
          <a:p>
            <a:r>
              <a:rPr lang="en-US" dirty="0" smtClean="0"/>
              <a:t>LO 6.5: </a:t>
            </a:r>
            <a:r>
              <a:rPr lang="en-US" dirty="0"/>
              <a:t>G</a:t>
            </a:r>
            <a:r>
              <a:rPr lang="en-US" dirty="0" smtClean="0"/>
              <a:t>iven </a:t>
            </a:r>
            <a:r>
              <a:rPr lang="en-US" dirty="0"/>
              <a:t>data (tabular, graphical, etc.) from which the state of </a:t>
            </a:r>
            <a:r>
              <a:rPr lang="en-US" dirty="0" smtClean="0"/>
              <a:t>a system </a:t>
            </a:r>
            <a:r>
              <a:rPr lang="en-US" dirty="0"/>
              <a:t>at equilibrium can be obtained, calculate the equilibrium constant, K.</a:t>
            </a:r>
            <a:r>
              <a:rPr lang="en-US" dirty="0" smtClean="0"/>
              <a:t>		</a:t>
            </a:r>
            <a:r>
              <a:rPr lang="en-US" sz="1100" dirty="0" smtClean="0"/>
              <a:t>														</a:t>
            </a:r>
            <a:endParaRPr lang="en-US" sz="1100" dirty="0"/>
          </a:p>
        </p:txBody>
      </p:sp>
      <p:sp>
        <p:nvSpPr>
          <p:cNvPr id="12" name="TextBox 11"/>
          <p:cNvSpPr txBox="1"/>
          <p:nvPr/>
        </p:nvSpPr>
        <p:spPr>
          <a:xfrm>
            <a:off x="8157538" y="1816854"/>
            <a:ext cx="894959" cy="369332"/>
          </a:xfrm>
          <a:prstGeom prst="rect">
            <a:avLst/>
          </a:prstGeom>
          <a:noFill/>
        </p:spPr>
        <p:txBody>
          <a:bodyPr wrap="square" rtlCol="0">
            <a:spAutoFit/>
          </a:bodyPr>
          <a:lstStyle/>
          <a:p>
            <a:r>
              <a:rPr lang="en-US" dirty="0" smtClean="0">
                <a:hlinkClick r:id="rId4"/>
              </a:rPr>
              <a:t>Video</a:t>
            </a:r>
            <a:endParaRPr lang="en-US" dirty="0"/>
          </a:p>
        </p:txBody>
      </p:sp>
      <p:sp>
        <p:nvSpPr>
          <p:cNvPr id="13" name="Content Placeholder 7"/>
          <p:cNvSpPr>
            <a:spLocks noGrp="1"/>
          </p:cNvSpPr>
          <p:nvPr>
            <p:ph sz="half" idx="1"/>
          </p:nvPr>
        </p:nvSpPr>
        <p:spPr>
          <a:xfrm>
            <a:off x="498517" y="3880067"/>
            <a:ext cx="8190957" cy="2977933"/>
          </a:xfrm>
        </p:spPr>
        <p:txBody>
          <a:bodyPr>
            <a:normAutofit/>
          </a:bodyPr>
          <a:lstStyle/>
          <a:p>
            <a:r>
              <a:rPr lang="en-US" dirty="0" smtClean="0"/>
              <a:t>Example: Initially, a mixture of 0.100 M NO, 0.050 M H2, and 0.100 M H2O was allowed to reach equilibrium. No N2 was present initially. At equilibrium, NO had a concentration of 0.062 M. Determine the value of </a:t>
            </a:r>
            <a:r>
              <a:rPr lang="en-US" i="1" dirty="0" smtClean="0"/>
              <a:t>K </a:t>
            </a:r>
            <a:r>
              <a:rPr lang="en-US" dirty="0" smtClean="0"/>
              <a:t>for the reaction: </a:t>
            </a:r>
          </a:p>
          <a:p>
            <a:endParaRPr lang="en-US" dirty="0"/>
          </a:p>
          <a:p>
            <a:pPr marL="0" indent="0">
              <a:buNone/>
            </a:pPr>
            <a:endParaRPr lang="en-US" dirty="0" smtClean="0"/>
          </a:p>
          <a:p>
            <a:endParaRPr lang="en-US" dirty="0" smtClean="0"/>
          </a:p>
        </p:txBody>
      </p:sp>
      <p:sp>
        <p:nvSpPr>
          <p:cNvPr id="14" name="Rounded Rectangle 13"/>
          <p:cNvSpPr/>
          <p:nvPr/>
        </p:nvSpPr>
        <p:spPr>
          <a:xfrm>
            <a:off x="2911501" y="5379919"/>
            <a:ext cx="3160660" cy="707233"/>
          </a:xfrm>
          <a:prstGeom prst="roundRect">
            <a:avLst/>
          </a:prstGeom>
        </p:spPr>
        <p:style>
          <a:lnRef idx="0">
            <a:schemeClr val="dk1"/>
          </a:lnRef>
          <a:fillRef idx="3">
            <a:schemeClr val="dk1"/>
          </a:fillRef>
          <a:effectRef idx="3">
            <a:schemeClr val="dk1"/>
          </a:effectRef>
          <a:fontRef idx="minor">
            <a:schemeClr val="lt1"/>
          </a:fontRef>
        </p:style>
        <p:txBody>
          <a:bodyPr rtlCol="0" anchor="ctr"/>
          <a:lstStyle/>
          <a:p>
            <a:pPr algn="ctr"/>
            <a:r>
              <a:rPr lang="en-US" dirty="0"/>
              <a:t>C</a:t>
            </a:r>
            <a:r>
              <a:rPr lang="en-US" dirty="0" smtClean="0"/>
              <a:t>lick reveals answer and explanation.</a:t>
            </a:r>
            <a:endParaRPr lang="en-US" dirty="0"/>
          </a:p>
        </p:txBody>
      </p:sp>
      <p:pic>
        <p:nvPicPr>
          <p:cNvPr id="3" name="Picture 2"/>
          <p:cNvPicPr>
            <a:picLocks noChangeAspect="1"/>
          </p:cNvPicPr>
          <p:nvPr/>
        </p:nvPicPr>
        <p:blipFill>
          <a:blip r:embed="rId5"/>
          <a:stretch>
            <a:fillRect/>
          </a:stretch>
        </p:blipFill>
        <p:spPr>
          <a:xfrm>
            <a:off x="2514230" y="4770319"/>
            <a:ext cx="4140200" cy="406400"/>
          </a:xfrm>
          <a:prstGeom prst="rect">
            <a:avLst/>
          </a:prstGeom>
        </p:spPr>
      </p:pic>
      <p:sp>
        <p:nvSpPr>
          <p:cNvPr id="15" name="TextBox 14"/>
          <p:cNvSpPr txBox="1"/>
          <p:nvPr/>
        </p:nvSpPr>
        <p:spPr>
          <a:xfrm>
            <a:off x="7311502" y="-49316"/>
            <a:ext cx="1918056" cy="369332"/>
          </a:xfrm>
          <a:prstGeom prst="rect">
            <a:avLst/>
          </a:prstGeom>
          <a:noFill/>
        </p:spPr>
        <p:txBody>
          <a:bodyPr wrap="square" rtlCol="0">
            <a:spAutoFit/>
          </a:bodyPr>
          <a:lstStyle/>
          <a:p>
            <a:r>
              <a:rPr lang="en-US" dirty="0" smtClean="0">
                <a:hlinkClick r:id="rId6"/>
              </a:rPr>
              <a:t>Source</a:t>
            </a:r>
            <a:endParaRPr lang="en-US" dirty="0"/>
          </a:p>
        </p:txBody>
      </p:sp>
      <p:pic>
        <p:nvPicPr>
          <p:cNvPr id="2" name="Picture 1" descr="Screen Shot 2016-04-09 at 2.18.19 P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604120"/>
            <a:ext cx="9144000" cy="5646677"/>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295260992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grpId="0" nodeType="clickEffect">
                                  <p:stCondLst>
                                    <p:cond delay="0"/>
                                  </p:stCondLst>
                                  <p:childTnLst>
                                    <p:animEffect transition="out" filter="circle(out)">
                                      <p:cBhvr>
                                        <p:cTn id="6" dur="2000"/>
                                        <p:tgtEl>
                                          <p:spTgt spid="14"/>
                                        </p:tgtEl>
                                      </p:cBhvr>
                                    </p:animEffect>
                                    <p:set>
                                      <p:cBhvr>
                                        <p:cTn id="7" dur="1" fill="hold">
                                          <p:stCondLst>
                                            <p:cond delay="1999"/>
                                          </p:stCondLst>
                                        </p:cTn>
                                        <p:tgtEl>
                                          <p:spTgt spid="14"/>
                                        </p:tgtEl>
                                        <p:attrNameLst>
                                          <p:attrName>style.visibility</p:attrName>
                                        </p:attrNameLst>
                                      </p:cBhvr>
                                      <p:to>
                                        <p:strVal val="hidden"/>
                                      </p:to>
                                    </p:set>
                                  </p:childTnLst>
                                </p:cTn>
                              </p:par>
                              <p:par>
                                <p:cTn id="8" presetID="9"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dissolv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904622" y="5487420"/>
            <a:ext cx="2181561" cy="646331"/>
          </a:xfrm>
          <a:prstGeom prst="rect">
            <a:avLst/>
          </a:prstGeom>
          <a:noFill/>
        </p:spPr>
        <p:txBody>
          <a:bodyPr wrap="square" rtlCol="0">
            <a:spAutoFit/>
          </a:bodyPr>
          <a:lstStyle/>
          <a:p>
            <a:r>
              <a:rPr lang="en-US" b="1" dirty="0"/>
              <a:t>0.497 </a:t>
            </a:r>
            <a:r>
              <a:rPr lang="en-US" b="1" dirty="0" err="1"/>
              <a:t>atm</a:t>
            </a:r>
            <a:r>
              <a:rPr lang="en-US" b="1" dirty="0"/>
              <a:t> </a:t>
            </a:r>
            <a:r>
              <a:rPr lang="en-US" b="1" dirty="0" smtClean="0"/>
              <a:t>Cl</a:t>
            </a:r>
            <a:r>
              <a:rPr lang="en-US" b="1" baseline="-25000" dirty="0" smtClean="0"/>
              <a:t>2</a:t>
            </a:r>
            <a:r>
              <a:rPr lang="en-US" b="1" dirty="0" smtClean="0"/>
              <a:t> and </a:t>
            </a:r>
            <a:endParaRPr lang="en-US" b="1" dirty="0"/>
          </a:p>
          <a:p>
            <a:r>
              <a:rPr lang="en-US" b="1" dirty="0" smtClean="0"/>
              <a:t>0.00752 </a:t>
            </a:r>
            <a:r>
              <a:rPr lang="en-US" b="1" dirty="0" err="1" smtClean="0"/>
              <a:t>atm</a:t>
            </a:r>
            <a:r>
              <a:rPr lang="en-US" b="1" dirty="0" smtClean="0"/>
              <a:t> </a:t>
            </a:r>
            <a:r>
              <a:rPr lang="en-US" b="1" dirty="0" err="1" smtClean="0"/>
              <a:t>Cl</a:t>
            </a:r>
            <a:endParaRPr lang="en-US" b="1" dirty="0"/>
          </a:p>
        </p:txBody>
      </p:sp>
      <p:sp>
        <p:nvSpPr>
          <p:cNvPr id="7" name="Title 6"/>
          <p:cNvSpPr>
            <a:spLocks noGrp="1"/>
          </p:cNvSpPr>
          <p:nvPr>
            <p:ph type="title"/>
          </p:nvPr>
        </p:nvSpPr>
        <p:spPr>
          <a:xfrm>
            <a:off x="480870" y="-44253"/>
            <a:ext cx="8157538" cy="1116106"/>
          </a:xfrm>
        </p:spPr>
        <p:txBody>
          <a:bodyPr/>
          <a:lstStyle/>
          <a:p>
            <a:r>
              <a:rPr lang="en-US" dirty="0" smtClean="0"/>
              <a:t>Calculating Equilibrium Concentrations with </a:t>
            </a:r>
            <a:r>
              <a:rPr lang="en-US" i="1" dirty="0"/>
              <a:t>K</a:t>
            </a:r>
            <a:endParaRPr lang="en-US" dirty="0"/>
          </a:p>
        </p:txBody>
      </p:sp>
      <p:sp>
        <p:nvSpPr>
          <p:cNvPr id="8" name="Content Placeholder 7"/>
          <p:cNvSpPr>
            <a:spLocks noGrp="1"/>
          </p:cNvSpPr>
          <p:nvPr>
            <p:ph sz="half" idx="1"/>
          </p:nvPr>
        </p:nvSpPr>
        <p:spPr>
          <a:xfrm>
            <a:off x="59800" y="1053895"/>
            <a:ext cx="7896347" cy="5011403"/>
          </a:xfrm>
        </p:spPr>
        <p:txBody>
          <a:bodyPr>
            <a:normAutofit lnSpcReduction="10000"/>
          </a:bodyPr>
          <a:lstStyle/>
          <a:p>
            <a:r>
              <a:rPr lang="en-US" dirty="0" smtClean="0"/>
              <a:t>Equilibrium concentrations can be calculated using a </a:t>
            </a:r>
            <a:r>
              <a:rPr lang="en-US" i="1" dirty="0" smtClean="0"/>
              <a:t>K </a:t>
            </a:r>
            <a:r>
              <a:rPr lang="en-US" dirty="0" smtClean="0"/>
              <a:t>expression, the </a:t>
            </a:r>
            <a:r>
              <a:rPr lang="en-US" i="1" dirty="0" smtClean="0"/>
              <a:t>K </a:t>
            </a:r>
            <a:r>
              <a:rPr lang="en-US" dirty="0" smtClean="0"/>
              <a:t>constant, and initial concentrations or partial pressures of substances.</a:t>
            </a:r>
          </a:p>
          <a:p>
            <a:r>
              <a:rPr lang="en-US" dirty="0" smtClean="0"/>
              <a:t>Steps: </a:t>
            </a:r>
            <a:r>
              <a:rPr lang="en-US" dirty="0"/>
              <a:t/>
            </a:r>
            <a:br>
              <a:rPr lang="en-US" dirty="0"/>
            </a:br>
            <a:r>
              <a:rPr lang="en-US" dirty="0" smtClean="0"/>
              <a:t>1) Write an equilibrium expression for the reaction</a:t>
            </a:r>
            <a:r>
              <a:rPr lang="en-US" dirty="0"/>
              <a:t/>
            </a:r>
            <a:br>
              <a:rPr lang="en-US" dirty="0"/>
            </a:br>
            <a:r>
              <a:rPr lang="en-US" dirty="0" smtClean="0"/>
              <a:t>2) Set up an ICE table and fill in “initial” quantities</a:t>
            </a:r>
            <a:br>
              <a:rPr lang="en-US" dirty="0" smtClean="0"/>
            </a:br>
            <a:r>
              <a:rPr lang="en-US" dirty="0" smtClean="0"/>
              <a:t>3) Determine “changes” in the system in terms of x needed for the </a:t>
            </a:r>
            <a:br>
              <a:rPr lang="en-US" dirty="0" smtClean="0"/>
            </a:br>
            <a:r>
              <a:rPr lang="en-US" dirty="0" smtClean="0"/>
              <a:t>    system to achieve equilibrium</a:t>
            </a:r>
            <a:br>
              <a:rPr lang="en-US" dirty="0" smtClean="0"/>
            </a:br>
            <a:r>
              <a:rPr lang="en-US" dirty="0" smtClean="0"/>
              <a:t>4) Determine the “equilibrium” values for the system by adding the </a:t>
            </a:r>
            <a:br>
              <a:rPr lang="en-US" dirty="0" smtClean="0"/>
            </a:br>
            <a:r>
              <a:rPr lang="en-US" dirty="0" smtClean="0"/>
              <a:t>    “initial” and “change” values together</a:t>
            </a:r>
            <a:br>
              <a:rPr lang="en-US" dirty="0" smtClean="0"/>
            </a:br>
            <a:r>
              <a:rPr lang="en-US" dirty="0" smtClean="0"/>
              <a:t>5) Solve for x using the </a:t>
            </a:r>
            <a:r>
              <a:rPr lang="en-US" i="1" dirty="0" smtClean="0"/>
              <a:t>K</a:t>
            </a:r>
            <a:r>
              <a:rPr lang="en-US" dirty="0" smtClean="0"/>
              <a:t> expression and the “equilibrium” values. </a:t>
            </a:r>
            <a:r>
              <a:rPr lang="en-US" dirty="0"/>
              <a:t/>
            </a:r>
            <a:br>
              <a:rPr lang="en-US" dirty="0"/>
            </a:br>
            <a:r>
              <a:rPr lang="en-US" dirty="0" smtClean="0"/>
              <a:t>     Verify if the change in initial concentrations is negligible using the </a:t>
            </a:r>
            <a:br>
              <a:rPr lang="en-US" dirty="0" smtClean="0"/>
            </a:br>
            <a:r>
              <a:rPr lang="en-US" dirty="0" smtClean="0"/>
              <a:t>     5% rule.</a:t>
            </a:r>
            <a:br>
              <a:rPr lang="en-US" dirty="0" smtClean="0"/>
            </a:br>
            <a:r>
              <a:rPr lang="en-US" dirty="0" smtClean="0"/>
              <a:t>6) Determine all equilibrium quantities using the value of x</a:t>
            </a:r>
          </a:p>
          <a:p>
            <a:r>
              <a:rPr lang="en-US" dirty="0" smtClean="0"/>
              <a:t>Example:  Given the following reaction at 1373 K: Cl</a:t>
            </a:r>
            <a:r>
              <a:rPr lang="en-US" baseline="-25000" dirty="0" smtClean="0"/>
              <a:t>2</a:t>
            </a:r>
            <a:r>
              <a:rPr lang="en-US" dirty="0" smtClean="0"/>
              <a:t>(g)      2Cl(g), determine the equilibrium </a:t>
            </a:r>
            <a:r>
              <a:rPr lang="en-US" dirty="0"/>
              <a:t>p</a:t>
            </a:r>
            <a:r>
              <a:rPr lang="en-US" dirty="0" smtClean="0"/>
              <a:t>artial pressures of all species if </a:t>
            </a:r>
            <a:br>
              <a:rPr lang="en-US" dirty="0" smtClean="0"/>
            </a:br>
            <a:r>
              <a:rPr lang="en-US" dirty="0" smtClean="0"/>
              <a:t>0.500 </a:t>
            </a:r>
            <a:r>
              <a:rPr lang="en-US" dirty="0" err="1" smtClean="0"/>
              <a:t>atm</a:t>
            </a:r>
            <a:r>
              <a:rPr lang="en-US" dirty="0"/>
              <a:t> </a:t>
            </a:r>
            <a:r>
              <a:rPr lang="en-US" dirty="0" smtClean="0"/>
              <a:t>Cl</a:t>
            </a:r>
            <a:r>
              <a:rPr lang="en-US" baseline="-25000" dirty="0" smtClean="0"/>
              <a:t>2</a:t>
            </a:r>
            <a:r>
              <a:rPr lang="en-US" dirty="0" smtClean="0"/>
              <a:t> is present initially. </a:t>
            </a:r>
            <a:r>
              <a:rPr lang="en-US" i="1" dirty="0" smtClean="0"/>
              <a:t>K </a:t>
            </a:r>
            <a:r>
              <a:rPr lang="en-US" dirty="0" smtClean="0"/>
              <a:t> = 1.13x10</a:t>
            </a:r>
            <a:r>
              <a:rPr lang="en-US" baseline="30000" dirty="0" smtClean="0"/>
              <a:t>-4</a:t>
            </a:r>
            <a:r>
              <a:rPr lang="en-US" dirty="0" smtClean="0"/>
              <a:t> for the reaction </a:t>
            </a:r>
            <a:br>
              <a:rPr lang="en-US" dirty="0" smtClean="0"/>
            </a:br>
            <a:r>
              <a:rPr lang="en-US" dirty="0" smtClean="0"/>
              <a:t>at 1373 K.</a:t>
            </a:r>
          </a:p>
        </p:txBody>
      </p:sp>
      <p:sp>
        <p:nvSpPr>
          <p:cNvPr id="10" name="TextBox 9"/>
          <p:cNvSpPr txBox="1"/>
          <p:nvPr/>
        </p:nvSpPr>
        <p:spPr>
          <a:xfrm>
            <a:off x="8097582" y="-32652"/>
            <a:ext cx="979575" cy="369332"/>
          </a:xfrm>
          <a:prstGeom prst="rect">
            <a:avLst/>
          </a:prstGeom>
          <a:noFill/>
        </p:spPr>
        <p:txBody>
          <a:bodyPr wrap="square" rtlCol="0">
            <a:spAutoFit/>
          </a:bodyPr>
          <a:lstStyle/>
          <a:p>
            <a:r>
              <a:rPr lang="en-US" dirty="0" smtClean="0">
                <a:hlinkClick r:id="rId2"/>
              </a:rPr>
              <a:t>Source</a:t>
            </a:r>
            <a:endParaRPr lang="en-US" dirty="0"/>
          </a:p>
        </p:txBody>
      </p:sp>
      <p:sp>
        <p:nvSpPr>
          <p:cNvPr id="11" name="TextBox 10"/>
          <p:cNvSpPr txBox="1"/>
          <p:nvPr/>
        </p:nvSpPr>
        <p:spPr>
          <a:xfrm>
            <a:off x="0" y="6109657"/>
            <a:ext cx="9144000" cy="877163"/>
          </a:xfrm>
          <a:prstGeom prst="rect">
            <a:avLst/>
          </a:prstGeom>
          <a:noFill/>
        </p:spPr>
        <p:txBody>
          <a:bodyPr wrap="square" rtlCol="0">
            <a:spAutoFit/>
          </a:bodyPr>
          <a:lstStyle/>
          <a:p>
            <a:r>
              <a:rPr lang="en-US" sz="1400" dirty="0"/>
              <a:t>LO 6.6: G</a:t>
            </a:r>
            <a:r>
              <a:rPr lang="en-US" sz="1400" dirty="0" smtClean="0"/>
              <a:t>iven </a:t>
            </a:r>
            <a:r>
              <a:rPr lang="en-US" sz="1400" dirty="0"/>
              <a:t>a set of initial conditions (concentrations or partial pressures</a:t>
            </a:r>
            <a:r>
              <a:rPr lang="en-US" sz="1400" dirty="0" smtClean="0"/>
              <a:t>) and </a:t>
            </a:r>
            <a:r>
              <a:rPr lang="en-US" sz="1400" dirty="0"/>
              <a:t>K, use stoichiometric relationships and the law of mass action (Q equals K </a:t>
            </a:r>
            <a:r>
              <a:rPr lang="en-US" sz="1400" dirty="0" smtClean="0"/>
              <a:t>at equilibrium</a:t>
            </a:r>
            <a:r>
              <a:rPr lang="en-US" sz="1400" dirty="0"/>
              <a:t>) to determine qualitatively and/or quantitatively the conditions at equilibrium for a </a:t>
            </a:r>
            <a:r>
              <a:rPr lang="en-US" sz="1400" dirty="0" smtClean="0"/>
              <a:t>system involving </a:t>
            </a:r>
            <a:r>
              <a:rPr lang="en-US" sz="1400" dirty="0"/>
              <a:t>a single reversible reaction.</a:t>
            </a:r>
            <a:r>
              <a:rPr lang="en-US" sz="900" dirty="0" smtClean="0"/>
              <a:t>																</a:t>
            </a:r>
            <a:endParaRPr lang="en-US" sz="900" dirty="0"/>
          </a:p>
        </p:txBody>
      </p:sp>
      <p:sp>
        <p:nvSpPr>
          <p:cNvPr id="12" name="TextBox 11"/>
          <p:cNvSpPr txBox="1"/>
          <p:nvPr/>
        </p:nvSpPr>
        <p:spPr>
          <a:xfrm>
            <a:off x="8157538" y="1816854"/>
            <a:ext cx="894959" cy="369332"/>
          </a:xfrm>
          <a:prstGeom prst="rect">
            <a:avLst/>
          </a:prstGeom>
          <a:noFill/>
        </p:spPr>
        <p:txBody>
          <a:bodyPr wrap="square" rtlCol="0">
            <a:spAutoFit/>
          </a:bodyPr>
          <a:lstStyle/>
          <a:p>
            <a:r>
              <a:rPr lang="en-US" dirty="0" smtClean="0">
                <a:hlinkClick r:id="rId3"/>
              </a:rPr>
              <a:t>Video</a:t>
            </a:r>
            <a:endParaRPr lang="en-US" dirty="0"/>
          </a:p>
        </p:txBody>
      </p:sp>
      <p:sp>
        <p:nvSpPr>
          <p:cNvPr id="13" name="Rounded Rectangle 12"/>
          <p:cNvSpPr/>
          <p:nvPr/>
        </p:nvSpPr>
        <p:spPr>
          <a:xfrm>
            <a:off x="6904622" y="5418967"/>
            <a:ext cx="2172535" cy="808190"/>
          </a:xfrm>
          <a:prstGeom prst="roundRect">
            <a:avLst/>
          </a:prstGeom>
        </p:spPr>
        <p:style>
          <a:lnRef idx="0">
            <a:schemeClr val="dk1"/>
          </a:lnRef>
          <a:fillRef idx="3">
            <a:schemeClr val="dk1"/>
          </a:fillRef>
          <a:effectRef idx="3">
            <a:schemeClr val="dk1"/>
          </a:effectRef>
          <a:fontRef idx="minor">
            <a:schemeClr val="lt1"/>
          </a:fontRef>
        </p:style>
        <p:txBody>
          <a:bodyPr rtlCol="0" anchor="ctr"/>
          <a:lstStyle/>
          <a:p>
            <a:pPr algn="ctr"/>
            <a:r>
              <a:rPr lang="en-US" dirty="0" smtClean="0"/>
              <a:t>Click reveals answer.</a:t>
            </a:r>
            <a:endParaRPr lang="en-US" dirty="0"/>
          </a:p>
        </p:txBody>
      </p:sp>
      <p:pic>
        <p:nvPicPr>
          <p:cNvPr id="9" name="Picture 8"/>
          <p:cNvPicPr>
            <a:picLocks noChangeAspect="1"/>
          </p:cNvPicPr>
          <p:nvPr/>
        </p:nvPicPr>
        <p:blipFill rotWithShape="1">
          <a:blip r:embed="rId4"/>
          <a:srcRect l="30520" t="31039" r="42482" b="38970"/>
          <a:stretch/>
        </p:blipFill>
        <p:spPr>
          <a:xfrm>
            <a:off x="6230479" y="4869951"/>
            <a:ext cx="242603" cy="179305"/>
          </a:xfrm>
          <a:prstGeom prst="rect">
            <a:avLst/>
          </a:prstGeom>
        </p:spPr>
      </p:pic>
    </p:spTree>
    <p:extLst>
      <p:ext uri="{BB962C8B-B14F-4D97-AF65-F5344CB8AC3E}">
        <p14:creationId xmlns:p14="http://schemas.microsoft.com/office/powerpoint/2010/main" val="2820666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grpId="0" nodeType="clickEffect">
                                  <p:stCondLst>
                                    <p:cond delay="0"/>
                                  </p:stCondLst>
                                  <p:childTnLst>
                                    <p:animEffect transition="out" filter="circle(out)">
                                      <p:cBhvr>
                                        <p:cTn id="6" dur="2000"/>
                                        <p:tgtEl>
                                          <p:spTgt spid="13"/>
                                        </p:tgtEl>
                                      </p:cBhvr>
                                    </p:animEffect>
                                    <p:set>
                                      <p:cBhvr>
                                        <p:cTn id="7" dur="1" fill="hold">
                                          <p:stCondLst>
                                            <p:cond delay="19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theme/theme1.xml><?xml version="1.0" encoding="utf-8"?>
<a:theme xmlns:a="http://schemas.openxmlformats.org/drawingml/2006/main" name="Advantage">
  <a:themeElements>
    <a:clrScheme name="Advantage">
      <a:dk1>
        <a:sysClr val="windowText" lastClr="000000"/>
      </a:dk1>
      <a:lt1>
        <a:sysClr val="window" lastClr="FFFFFF"/>
      </a:lt1>
      <a:dk2>
        <a:srgbClr val="2B142D"/>
      </a:dk2>
      <a:lt2>
        <a:srgbClr val="C3AFCC"/>
      </a:lt2>
      <a:accent1>
        <a:srgbClr val="663366"/>
      </a:accent1>
      <a:accent2>
        <a:srgbClr val="330F42"/>
      </a:accent2>
      <a:accent3>
        <a:srgbClr val="666699"/>
      </a:accent3>
      <a:accent4>
        <a:srgbClr val="999966"/>
      </a:accent4>
      <a:accent5>
        <a:srgbClr val="F7901E"/>
      </a:accent5>
      <a:accent6>
        <a:srgbClr val="A3A101"/>
      </a:accent6>
      <a:hlink>
        <a:srgbClr val="BC5FBC"/>
      </a:hlink>
      <a:folHlink>
        <a:srgbClr val="9775A7"/>
      </a:folHlink>
    </a:clrScheme>
    <a:fontScheme name="Advantage">
      <a:majorFont>
        <a:latin typeface="Rockwell"/>
        <a:ea typeface=""/>
        <a:cs typeface=""/>
        <a:font script="Jpan" typeface="ＭＳ ゴシック"/>
        <a:font script="Hans" typeface="宋体"/>
        <a:font script="Hant" typeface="新細明體"/>
      </a:majorFont>
      <a:minorFont>
        <a:latin typeface="Rockwell"/>
        <a:ea typeface=""/>
        <a:cs typeface=""/>
        <a:font script="Jpan" typeface="ＭＳ ゴシック"/>
        <a:font script="Hans" typeface="宋体"/>
        <a:font script="Hant" typeface="新細明體"/>
      </a:minorFont>
    </a:fontScheme>
    <a:fmtScheme name="Advantage">
      <a:fillStyleLst>
        <a:solidFill>
          <a:schemeClr val="phClr"/>
        </a:solidFill>
        <a:gradFill rotWithShape="1">
          <a:gsLst>
            <a:gs pos="0">
              <a:schemeClr val="phClr">
                <a:tint val="100000"/>
                <a:shade val="40000"/>
                <a:alpha val="100000"/>
                <a:satMod val="150000"/>
                <a:lumMod val="100000"/>
              </a:schemeClr>
            </a:gs>
            <a:gs pos="100000">
              <a:schemeClr val="phClr">
                <a:tint val="70000"/>
                <a:shade val="100000"/>
                <a:alpha val="100000"/>
                <a:satMod val="200000"/>
                <a:lumMod val="100000"/>
              </a:schemeClr>
            </a:gs>
          </a:gsLst>
          <a:lin ang="6000000" scaled="1"/>
        </a:gradFill>
        <a:gradFill rotWithShape="1">
          <a:gsLst>
            <a:gs pos="0">
              <a:schemeClr val="phClr">
                <a:shade val="40000"/>
                <a:alpha val="100000"/>
                <a:satMod val="150000"/>
                <a:lumMod val="100000"/>
              </a:schemeClr>
            </a:gs>
            <a:gs pos="100000">
              <a:schemeClr val="phClr">
                <a:tint val="70000"/>
                <a:shade val="100000"/>
                <a:alpha val="100000"/>
                <a:satMod val="200000"/>
                <a:lumMod val="100000"/>
              </a:schemeClr>
            </a:gs>
          </a:gsLst>
          <a:lin ang="5400000" scaled="1"/>
        </a:gra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innerShdw blurRad="50800" dist="25400" dir="13500000">
              <a:srgbClr val="FFFFFF">
                <a:alpha val="75000"/>
              </a:srgbClr>
            </a:innerShdw>
            <a:outerShdw blurRad="63500" dist="25400" dir="5400000" rotWithShape="0">
              <a:srgbClr val="808080">
                <a:alpha val="75000"/>
              </a:srgbClr>
            </a:outerShdw>
          </a:effectLst>
        </a:effectStyle>
        <a:effectStyle>
          <a:effectLst/>
          <a:scene3d>
            <a:camera prst="orthographicFront">
              <a:rot lat="0" lon="0" rev="0"/>
            </a:camera>
            <a:lightRig rig="twoPt" dir="tl">
              <a:rot lat="0" lon="0" rev="4500000"/>
            </a:lightRig>
          </a:scene3d>
          <a:sp3d>
            <a:bevelT w="63500" h="50800"/>
          </a:sp3d>
        </a:effectStyle>
      </a:effectStyleLst>
      <a:bgFillStyleLst>
        <a:solidFill>
          <a:schemeClr val="phClr"/>
        </a:solidFill>
        <a:gradFill rotWithShape="1">
          <a:gsLst>
            <a:gs pos="0">
              <a:schemeClr val="phClr">
                <a:tint val="40000"/>
                <a:satMod val="1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Advantage.thmx</Template>
  <TotalTime>774</TotalTime>
  <Words>5702</Words>
  <Application>Microsoft Macintosh PowerPoint</Application>
  <PresentationFormat>On-screen Show (4:3)</PresentationFormat>
  <Paragraphs>595</Paragraphs>
  <Slides>41</Slides>
  <Notes>4</Notes>
  <HiddenSlides>0</HiddenSlides>
  <MMClips>0</MMClips>
  <ScaleCrop>false</ScaleCrop>
  <HeadingPairs>
    <vt:vector size="4" baseType="variant">
      <vt:variant>
        <vt:lpstr>Theme</vt:lpstr>
      </vt:variant>
      <vt:variant>
        <vt:i4>1</vt:i4>
      </vt:variant>
      <vt:variant>
        <vt:lpstr>Slide Titles</vt:lpstr>
      </vt:variant>
      <vt:variant>
        <vt:i4>41</vt:i4>
      </vt:variant>
    </vt:vector>
  </HeadingPairs>
  <TitlesOfParts>
    <vt:vector size="42" baseType="lpstr">
      <vt:lpstr>Advantage</vt:lpstr>
      <vt:lpstr>AP Chemistry Exam Review </vt:lpstr>
      <vt:lpstr>Big Idea #6</vt:lpstr>
      <vt:lpstr>What is chemical equilibrium? </vt:lpstr>
      <vt:lpstr>Manipulating Q and K</vt:lpstr>
      <vt:lpstr>Kinetics and Equilibrium</vt:lpstr>
      <vt:lpstr>Q vs. K</vt:lpstr>
      <vt:lpstr>Calculating K</vt:lpstr>
      <vt:lpstr>Calculating K</vt:lpstr>
      <vt:lpstr>Calculating Equilibrium Concentrations with K</vt:lpstr>
      <vt:lpstr>Magnitude of K</vt:lpstr>
      <vt:lpstr>Le Chatelier’s Principle</vt:lpstr>
      <vt:lpstr>Experimentally Examining  Le Chatelier’s Principle</vt:lpstr>
      <vt:lpstr>Changes to Q and K for a System at Equilibrium</vt:lpstr>
      <vt:lpstr>Acid/Base Particulates</vt:lpstr>
      <vt:lpstr>pH of Weak or Strong Acid</vt:lpstr>
      <vt:lpstr>Titrations</vt:lpstr>
      <vt:lpstr>Kw and Temperature</vt:lpstr>
      <vt:lpstr>Acid/Base Mixtures and its pH</vt:lpstr>
      <vt:lpstr>pH and Acid/Base Equilibria</vt:lpstr>
      <vt:lpstr>Acid/Base reaction species</vt:lpstr>
      <vt:lpstr>How to Build  a Buffer:</vt:lpstr>
      <vt:lpstr>Finding the Major Species</vt:lpstr>
      <vt:lpstr>The Buffer Mechanism</vt:lpstr>
      <vt:lpstr>Ksp and Solubility Calculations</vt:lpstr>
      <vt:lpstr>Find a Ksp from solubility data</vt:lpstr>
      <vt:lpstr>Common Ion Effect</vt:lpstr>
      <vt:lpstr>Salt dissolution: ∆H and ∆S</vt:lpstr>
      <vt:lpstr>K, ∆G° and thermodynamic favorability</vt:lpstr>
      <vt:lpstr>Science Practices</vt:lpstr>
      <vt:lpstr>Gravimetric Analysis </vt:lpstr>
      <vt:lpstr>Gas Laws Labs</vt:lpstr>
      <vt:lpstr>Chromatography</vt:lpstr>
      <vt:lpstr>Synthesis</vt:lpstr>
      <vt:lpstr>Titration- Acid/Base</vt:lpstr>
      <vt:lpstr>REDOX Titration</vt:lpstr>
      <vt:lpstr>Kinetics</vt:lpstr>
      <vt:lpstr>Calorimetry</vt:lpstr>
      <vt:lpstr>Qualitative Analysis </vt:lpstr>
      <vt:lpstr>Now…</vt:lpstr>
      <vt:lpstr>PowerPoint Presentation</vt:lpstr>
      <vt:lpstr>Just for Fun… Answers</vt:lpstr>
    </vt:vector>
  </TitlesOfParts>
  <Company>bartow county schools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 Chemistry Exam Review </dc:title>
  <dc:creator>Freeman, Brandie</dc:creator>
  <cp:lastModifiedBy>kavita</cp:lastModifiedBy>
  <cp:revision>59</cp:revision>
  <dcterms:created xsi:type="dcterms:W3CDTF">2016-03-26T15:33:54Z</dcterms:created>
  <dcterms:modified xsi:type="dcterms:W3CDTF">2016-04-11T18:05:13Z</dcterms:modified>
</cp:coreProperties>
</file>